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5"/>
  </p:notesMasterIdLst>
  <p:handoutMasterIdLst>
    <p:handoutMasterId r:id="rId6"/>
  </p:handoutMasterIdLst>
  <p:sldIdLst>
    <p:sldId id="264" r:id="rId2"/>
    <p:sldId id="289" r:id="rId3"/>
    <p:sldId id="290" r:id="rId4"/>
  </p:sldIdLst>
  <p:sldSz cx="9144000" cy="6858000" type="screen4x3"/>
  <p:notesSz cx="9872663" cy="679767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E07B2F-6A43-4F81-AE16-3CB8DC237E6F}" v="48" dt="2022-04-05T15:06:22.42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93" autoAdjust="0"/>
    <p:restoredTop sz="95084" autoAdjust="0"/>
  </p:normalViewPr>
  <p:slideViewPr>
    <p:cSldViewPr>
      <p:cViewPr varScale="1">
        <p:scale>
          <a:sx n="102" d="100"/>
          <a:sy n="102" d="100"/>
        </p:scale>
        <p:origin x="1452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98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vana Pantalone" userId="a9cd2aff-8dff-4d67-baea-c8309dfa8e81" providerId="ADAL" clId="{00E07B2F-6A43-4F81-AE16-3CB8DC237E6F}"/>
    <pc:docChg chg="undo custSel addSld modSld modMainMaster modNotesMaster modHandout">
      <pc:chgData name="Silvana Pantalone" userId="a9cd2aff-8dff-4d67-baea-c8309dfa8e81" providerId="ADAL" clId="{00E07B2F-6A43-4F81-AE16-3CB8DC237E6F}" dt="2022-04-06T15:18:12.094" v="4051" actId="14100"/>
      <pc:docMkLst>
        <pc:docMk/>
      </pc:docMkLst>
      <pc:sldChg chg="addSp delSp modSp mod">
        <pc:chgData name="Silvana Pantalone" userId="a9cd2aff-8dff-4d67-baea-c8309dfa8e81" providerId="ADAL" clId="{00E07B2F-6A43-4F81-AE16-3CB8DC237E6F}" dt="2022-04-06T15:18:12.094" v="4051" actId="14100"/>
        <pc:sldMkLst>
          <pc:docMk/>
          <pc:sldMk cId="371023169" sldId="264"/>
        </pc:sldMkLst>
        <pc:spChg chg="mod">
          <ac:chgData name="Silvana Pantalone" userId="a9cd2aff-8dff-4d67-baea-c8309dfa8e81" providerId="ADAL" clId="{00E07B2F-6A43-4F81-AE16-3CB8DC237E6F}" dt="2022-03-31T13:39:35.318" v="439" actId="255"/>
          <ac:spMkLst>
            <pc:docMk/>
            <pc:sldMk cId="371023169" sldId="264"/>
            <ac:spMk id="2" creationId="{00000000-0000-0000-0000-000000000000}"/>
          </ac:spMkLst>
        </pc:spChg>
        <pc:spChg chg="add mod">
          <ac:chgData name="Silvana Pantalone" userId="a9cd2aff-8dff-4d67-baea-c8309dfa8e81" providerId="ADAL" clId="{00E07B2F-6A43-4F81-AE16-3CB8DC237E6F}" dt="2022-04-06T15:18:12.094" v="4051" actId="14100"/>
          <ac:spMkLst>
            <pc:docMk/>
            <pc:sldMk cId="371023169" sldId="264"/>
            <ac:spMk id="11" creationId="{AA219FF8-17C2-434A-95ED-861E49444802}"/>
          </ac:spMkLst>
        </pc:spChg>
        <pc:spChg chg="mod">
          <ac:chgData name="Silvana Pantalone" userId="a9cd2aff-8dff-4d67-baea-c8309dfa8e81" providerId="ADAL" clId="{00E07B2F-6A43-4F81-AE16-3CB8DC237E6F}" dt="2022-04-01T12:04:42.033" v="1979" actId="1076"/>
          <ac:spMkLst>
            <pc:docMk/>
            <pc:sldMk cId="371023169" sldId="264"/>
            <ac:spMk id="12" creationId="{00000000-0000-0000-0000-000000000000}"/>
          </ac:spMkLst>
        </pc:spChg>
        <pc:spChg chg="add mod">
          <ac:chgData name="Silvana Pantalone" userId="a9cd2aff-8dff-4d67-baea-c8309dfa8e81" providerId="ADAL" clId="{00E07B2F-6A43-4F81-AE16-3CB8DC237E6F}" dt="2022-04-05T11:37:03.171" v="3051" actId="14100"/>
          <ac:spMkLst>
            <pc:docMk/>
            <pc:sldMk cId="371023169" sldId="264"/>
            <ac:spMk id="13" creationId="{D78D56D5-6F12-4D76-B2BB-C6E7189AC6B1}"/>
          </ac:spMkLst>
        </pc:spChg>
        <pc:spChg chg="mod">
          <ac:chgData name="Silvana Pantalone" userId="a9cd2aff-8dff-4d67-baea-c8309dfa8e81" providerId="ADAL" clId="{00E07B2F-6A43-4F81-AE16-3CB8DC237E6F}" dt="2022-04-05T11:36:50.611" v="3050" actId="14100"/>
          <ac:spMkLst>
            <pc:docMk/>
            <pc:sldMk cId="371023169" sldId="264"/>
            <ac:spMk id="14" creationId="{00000000-0000-0000-0000-000000000000}"/>
          </ac:spMkLst>
        </pc:spChg>
        <pc:spChg chg="mod">
          <ac:chgData name="Silvana Pantalone" userId="a9cd2aff-8dff-4d67-baea-c8309dfa8e81" providerId="ADAL" clId="{00E07B2F-6A43-4F81-AE16-3CB8DC237E6F}" dt="2022-04-05T11:36:07.139" v="3044" actId="14100"/>
          <ac:spMkLst>
            <pc:docMk/>
            <pc:sldMk cId="371023169" sldId="264"/>
            <ac:spMk id="18" creationId="{00000000-0000-0000-0000-000000000000}"/>
          </ac:spMkLst>
        </pc:spChg>
        <pc:spChg chg="del mod">
          <ac:chgData name="Silvana Pantalone" userId="a9cd2aff-8dff-4d67-baea-c8309dfa8e81" providerId="ADAL" clId="{00E07B2F-6A43-4F81-AE16-3CB8DC237E6F}" dt="2022-03-31T14:24:23.987" v="1477" actId="21"/>
          <ac:spMkLst>
            <pc:docMk/>
            <pc:sldMk cId="371023169" sldId="264"/>
            <ac:spMk id="26" creationId="{3F3389AD-089B-4040-B2B6-59E490DAFCC0}"/>
          </ac:spMkLst>
        </pc:spChg>
        <pc:spChg chg="mod">
          <ac:chgData name="Silvana Pantalone" userId="a9cd2aff-8dff-4d67-baea-c8309dfa8e81" providerId="ADAL" clId="{00E07B2F-6A43-4F81-AE16-3CB8DC237E6F}" dt="2022-04-05T11:37:31.222" v="3056" actId="14100"/>
          <ac:spMkLst>
            <pc:docMk/>
            <pc:sldMk cId="371023169" sldId="264"/>
            <ac:spMk id="27" creationId="{83F09011-1B7A-4287-9CA4-60C7205F2D2F}"/>
          </ac:spMkLst>
        </pc:spChg>
        <pc:picChg chg="mod">
          <ac:chgData name="Silvana Pantalone" userId="a9cd2aff-8dff-4d67-baea-c8309dfa8e81" providerId="ADAL" clId="{00E07B2F-6A43-4F81-AE16-3CB8DC237E6F}" dt="2022-04-04T12:15:49.927" v="2649" actId="1036"/>
          <ac:picMkLst>
            <pc:docMk/>
            <pc:sldMk cId="371023169" sldId="264"/>
            <ac:picMk id="20" creationId="{7786C2CA-8A2D-4D6E-9B45-343B5935019D}"/>
          </ac:picMkLst>
        </pc:picChg>
      </pc:sldChg>
      <pc:sldChg chg="addSp delSp modSp mod chgLayout">
        <pc:chgData name="Silvana Pantalone" userId="a9cd2aff-8dff-4d67-baea-c8309dfa8e81" providerId="ADAL" clId="{00E07B2F-6A43-4F81-AE16-3CB8DC237E6F}" dt="2022-04-06T15:16:27.297" v="4048" actId="1035"/>
        <pc:sldMkLst>
          <pc:docMk/>
          <pc:sldMk cId="775196075" sldId="289"/>
        </pc:sldMkLst>
        <pc:spChg chg="del mod">
          <ac:chgData name="Silvana Pantalone" userId="a9cd2aff-8dff-4d67-baea-c8309dfa8e81" providerId="ADAL" clId="{00E07B2F-6A43-4F81-AE16-3CB8DC237E6F}" dt="2022-03-31T13:39:46.833" v="440" actId="478"/>
          <ac:spMkLst>
            <pc:docMk/>
            <pc:sldMk cId="775196075" sldId="289"/>
            <ac:spMk id="2" creationId="{00000000-0000-0000-0000-000000000000}"/>
          </ac:spMkLst>
        </pc:spChg>
        <pc:spChg chg="add del mod">
          <ac:chgData name="Silvana Pantalone" userId="a9cd2aff-8dff-4d67-baea-c8309dfa8e81" providerId="ADAL" clId="{00E07B2F-6A43-4F81-AE16-3CB8DC237E6F}" dt="2022-04-04T12:18:46.391" v="2657" actId="478"/>
          <ac:spMkLst>
            <pc:docMk/>
            <pc:sldMk cId="775196075" sldId="289"/>
            <ac:spMk id="2" creationId="{905ED553-F9DF-4151-9D0A-B89A59872D40}"/>
          </ac:spMkLst>
        </pc:spChg>
        <pc:spChg chg="add del mod">
          <ac:chgData name="Silvana Pantalone" userId="a9cd2aff-8dff-4d67-baea-c8309dfa8e81" providerId="ADAL" clId="{00E07B2F-6A43-4F81-AE16-3CB8DC237E6F}" dt="2022-04-04T12:18:54.349" v="2658" actId="700"/>
          <ac:spMkLst>
            <pc:docMk/>
            <pc:sldMk cId="775196075" sldId="289"/>
            <ac:spMk id="4" creationId="{CB62B759-9475-4A6D-9D9D-43BD8642A1FB}"/>
          </ac:spMkLst>
        </pc:spChg>
        <pc:spChg chg="add del mod ord">
          <ac:chgData name="Silvana Pantalone" userId="a9cd2aff-8dff-4d67-baea-c8309dfa8e81" providerId="ADAL" clId="{00E07B2F-6A43-4F81-AE16-3CB8DC237E6F}" dt="2022-04-04T12:19:00.791" v="2659" actId="478"/>
          <ac:spMkLst>
            <pc:docMk/>
            <pc:sldMk cId="775196075" sldId="289"/>
            <ac:spMk id="5" creationId="{56AF46F3-1410-4EB8-85D9-7F2E8C0DE97E}"/>
          </ac:spMkLst>
        </pc:spChg>
        <pc:spChg chg="add del mod">
          <ac:chgData name="Silvana Pantalone" userId="a9cd2aff-8dff-4d67-baea-c8309dfa8e81" providerId="ADAL" clId="{00E07B2F-6A43-4F81-AE16-3CB8DC237E6F}" dt="2022-03-31T13:40:01.594" v="442" actId="478"/>
          <ac:spMkLst>
            <pc:docMk/>
            <pc:sldMk cId="775196075" sldId="289"/>
            <ac:spMk id="5" creationId="{BBC06AEF-0275-412A-A435-23EC6D186E91}"/>
          </ac:spMkLst>
        </pc:spChg>
        <pc:spChg chg="add del mod ord">
          <ac:chgData name="Silvana Pantalone" userId="a9cd2aff-8dff-4d67-baea-c8309dfa8e81" providerId="ADAL" clId="{00E07B2F-6A43-4F81-AE16-3CB8DC237E6F}" dt="2022-04-04T12:19:03.082" v="2660" actId="478"/>
          <ac:spMkLst>
            <pc:docMk/>
            <pc:sldMk cId="775196075" sldId="289"/>
            <ac:spMk id="6" creationId="{A459C663-A7A3-4B62-834B-B864581F5882}"/>
          </ac:spMkLst>
        </pc:spChg>
        <pc:spChg chg="mod">
          <ac:chgData name="Silvana Pantalone" userId="a9cd2aff-8dff-4d67-baea-c8309dfa8e81" providerId="ADAL" clId="{00E07B2F-6A43-4F81-AE16-3CB8DC237E6F}" dt="2022-04-01T12:05:55.808" v="1986" actId="1036"/>
          <ac:spMkLst>
            <pc:docMk/>
            <pc:sldMk cId="775196075" sldId="289"/>
            <ac:spMk id="12" creationId="{00000000-0000-0000-0000-000000000000}"/>
          </ac:spMkLst>
        </pc:spChg>
        <pc:spChg chg="add del mod">
          <ac:chgData name="Silvana Pantalone" userId="a9cd2aff-8dff-4d67-baea-c8309dfa8e81" providerId="ADAL" clId="{00E07B2F-6A43-4F81-AE16-3CB8DC237E6F}" dt="2022-03-31T13:40:28.536" v="444" actId="21"/>
          <ac:spMkLst>
            <pc:docMk/>
            <pc:sldMk cId="775196075" sldId="289"/>
            <ac:spMk id="15" creationId="{F40B9B34-6C47-41A3-BA14-6854F5D7085F}"/>
          </ac:spMkLst>
        </pc:spChg>
        <pc:spChg chg="add mod">
          <ac:chgData name="Silvana Pantalone" userId="a9cd2aff-8dff-4d67-baea-c8309dfa8e81" providerId="ADAL" clId="{00E07B2F-6A43-4F81-AE16-3CB8DC237E6F}" dt="2022-04-06T15:16:19.128" v="4047" actId="1035"/>
          <ac:spMkLst>
            <pc:docMk/>
            <pc:sldMk cId="775196075" sldId="289"/>
            <ac:spMk id="16" creationId="{A37993F4-6C32-4A75-A160-9AB57EB584EB}"/>
          </ac:spMkLst>
        </pc:spChg>
        <pc:spChg chg="add mod">
          <ac:chgData name="Silvana Pantalone" userId="a9cd2aff-8dff-4d67-baea-c8309dfa8e81" providerId="ADAL" clId="{00E07B2F-6A43-4F81-AE16-3CB8DC237E6F}" dt="2022-03-31T13:39:48.175" v="441"/>
          <ac:spMkLst>
            <pc:docMk/>
            <pc:sldMk cId="775196075" sldId="289"/>
            <ac:spMk id="18" creationId="{046EB044-CA53-401C-A235-D8D39849169E}"/>
          </ac:spMkLst>
        </pc:spChg>
        <pc:spChg chg="add del mod">
          <ac:chgData name="Silvana Pantalone" userId="a9cd2aff-8dff-4d67-baea-c8309dfa8e81" providerId="ADAL" clId="{00E07B2F-6A43-4F81-AE16-3CB8DC237E6F}" dt="2022-04-05T11:25:41.595" v="2700" actId="478"/>
          <ac:spMkLst>
            <pc:docMk/>
            <pc:sldMk cId="775196075" sldId="289"/>
            <ac:spMk id="19" creationId="{2E3C51AC-E636-4996-90DE-02344C656DBF}"/>
          </ac:spMkLst>
        </pc:spChg>
        <pc:spChg chg="del mod ord">
          <ac:chgData name="Silvana Pantalone" userId="a9cd2aff-8dff-4d67-baea-c8309dfa8e81" providerId="ADAL" clId="{00E07B2F-6A43-4F81-AE16-3CB8DC237E6F}" dt="2022-04-04T12:11:17.186" v="2593" actId="478"/>
          <ac:spMkLst>
            <pc:docMk/>
            <pc:sldMk cId="775196075" sldId="289"/>
            <ac:spMk id="21" creationId="{5FA77340-3D28-4DF2-A45F-1F575ED14CCC}"/>
          </ac:spMkLst>
        </pc:spChg>
        <pc:spChg chg="del mod">
          <ac:chgData name="Silvana Pantalone" userId="a9cd2aff-8dff-4d67-baea-c8309dfa8e81" providerId="ADAL" clId="{00E07B2F-6A43-4F81-AE16-3CB8DC237E6F}" dt="2022-04-04T12:20:06.795" v="2661" actId="478"/>
          <ac:spMkLst>
            <pc:docMk/>
            <pc:sldMk cId="775196075" sldId="289"/>
            <ac:spMk id="22" creationId="{82503E62-244B-463D-B889-65F72EAEFA93}"/>
          </ac:spMkLst>
        </pc:spChg>
        <pc:spChg chg="mod">
          <ac:chgData name="Silvana Pantalone" userId="a9cd2aff-8dff-4d67-baea-c8309dfa8e81" providerId="ADAL" clId="{00E07B2F-6A43-4F81-AE16-3CB8DC237E6F}" dt="2022-04-06T15:16:27.297" v="4048" actId="1035"/>
          <ac:spMkLst>
            <pc:docMk/>
            <pc:sldMk cId="775196075" sldId="289"/>
            <ac:spMk id="23" creationId="{99D257C0-1FE5-47FD-A03C-B219FE9B54BD}"/>
          </ac:spMkLst>
        </pc:spChg>
        <pc:spChg chg="mod">
          <ac:chgData name="Silvana Pantalone" userId="a9cd2aff-8dff-4d67-baea-c8309dfa8e81" providerId="ADAL" clId="{00E07B2F-6A43-4F81-AE16-3CB8DC237E6F}" dt="2022-04-06T15:16:27.297" v="4048" actId="1035"/>
          <ac:spMkLst>
            <pc:docMk/>
            <pc:sldMk cId="775196075" sldId="289"/>
            <ac:spMk id="24" creationId="{787A2DA0-F656-43A5-BC0C-C4F4A6F7D0D6}"/>
          </ac:spMkLst>
        </pc:spChg>
        <pc:spChg chg="del mod ord">
          <ac:chgData name="Silvana Pantalone" userId="a9cd2aff-8dff-4d67-baea-c8309dfa8e81" providerId="ADAL" clId="{00E07B2F-6A43-4F81-AE16-3CB8DC237E6F}" dt="2022-04-04T12:11:15.718" v="2591" actId="478"/>
          <ac:spMkLst>
            <pc:docMk/>
            <pc:sldMk cId="775196075" sldId="289"/>
            <ac:spMk id="25" creationId="{FA674C3F-5153-45C3-935C-67D2EBACFBB6}"/>
          </ac:spMkLst>
        </pc:spChg>
        <pc:spChg chg="mod">
          <ac:chgData name="Silvana Pantalone" userId="a9cd2aff-8dff-4d67-baea-c8309dfa8e81" providerId="ADAL" clId="{00E07B2F-6A43-4F81-AE16-3CB8DC237E6F}" dt="2022-04-06T15:16:27.297" v="4048" actId="1035"/>
          <ac:spMkLst>
            <pc:docMk/>
            <pc:sldMk cId="775196075" sldId="289"/>
            <ac:spMk id="26" creationId="{30F03623-B9E1-4000-8291-421164938031}"/>
          </ac:spMkLst>
        </pc:spChg>
        <pc:spChg chg="mod">
          <ac:chgData name="Silvana Pantalone" userId="a9cd2aff-8dff-4d67-baea-c8309dfa8e81" providerId="ADAL" clId="{00E07B2F-6A43-4F81-AE16-3CB8DC237E6F}" dt="2022-04-06T15:16:19.128" v="4047" actId="1035"/>
          <ac:spMkLst>
            <pc:docMk/>
            <pc:sldMk cId="775196075" sldId="289"/>
            <ac:spMk id="27" creationId="{908C0309-2C28-4358-A242-59C228C0B92D}"/>
          </ac:spMkLst>
        </pc:spChg>
      </pc:sldChg>
      <pc:sldChg chg="addSp delSp modSp add mod">
        <pc:chgData name="Silvana Pantalone" userId="a9cd2aff-8dff-4d67-baea-c8309dfa8e81" providerId="ADAL" clId="{00E07B2F-6A43-4F81-AE16-3CB8DC237E6F}" dt="2022-04-06T13:03:59.284" v="3986" actId="20577"/>
        <pc:sldMkLst>
          <pc:docMk/>
          <pc:sldMk cId="1079628210" sldId="290"/>
        </pc:sldMkLst>
        <pc:spChg chg="mod">
          <ac:chgData name="Silvana Pantalone" userId="a9cd2aff-8dff-4d67-baea-c8309dfa8e81" providerId="ADAL" clId="{00E07B2F-6A43-4F81-AE16-3CB8DC237E6F}" dt="2022-04-05T11:48:32.541" v="3108" actId="20577"/>
          <ac:spMkLst>
            <pc:docMk/>
            <pc:sldMk cId="1079628210" sldId="290"/>
            <ac:spMk id="11" creationId="{00000000-0000-0000-0000-000000000000}"/>
          </ac:spMkLst>
        </pc:spChg>
        <pc:spChg chg="add mod">
          <ac:chgData name="Silvana Pantalone" userId="a9cd2aff-8dff-4d67-baea-c8309dfa8e81" providerId="ADAL" clId="{00E07B2F-6A43-4F81-AE16-3CB8DC237E6F}" dt="2022-04-06T13:03:59.284" v="3986" actId="20577"/>
          <ac:spMkLst>
            <pc:docMk/>
            <pc:sldMk cId="1079628210" sldId="290"/>
            <ac:spMk id="13" creationId="{F697E3FE-037E-4F81-8662-422D8FDE2095}"/>
          </ac:spMkLst>
        </pc:spChg>
        <pc:spChg chg="del">
          <ac:chgData name="Silvana Pantalone" userId="a9cd2aff-8dff-4d67-baea-c8309dfa8e81" providerId="ADAL" clId="{00E07B2F-6A43-4F81-AE16-3CB8DC237E6F}" dt="2022-04-05T11:29:01.877" v="2795" actId="478"/>
          <ac:spMkLst>
            <pc:docMk/>
            <pc:sldMk cId="1079628210" sldId="290"/>
            <ac:spMk id="16" creationId="{A37993F4-6C32-4A75-A160-9AB57EB584EB}"/>
          </ac:spMkLst>
        </pc:spChg>
        <pc:spChg chg="mod">
          <ac:chgData name="Silvana Pantalone" userId="a9cd2aff-8dff-4d67-baea-c8309dfa8e81" providerId="ADAL" clId="{00E07B2F-6A43-4F81-AE16-3CB8DC237E6F}" dt="2022-04-05T15:38:26.406" v="3985" actId="207"/>
          <ac:spMkLst>
            <pc:docMk/>
            <pc:sldMk cId="1079628210" sldId="290"/>
            <ac:spMk id="19" creationId="{2E3C51AC-E636-4996-90DE-02344C656DBF}"/>
          </ac:spMkLst>
        </pc:spChg>
        <pc:spChg chg="mod">
          <ac:chgData name="Silvana Pantalone" userId="a9cd2aff-8dff-4d67-baea-c8309dfa8e81" providerId="ADAL" clId="{00E07B2F-6A43-4F81-AE16-3CB8DC237E6F}" dt="2022-04-05T15:33:23.554" v="3936" actId="14100"/>
          <ac:spMkLst>
            <pc:docMk/>
            <pc:sldMk cId="1079628210" sldId="290"/>
            <ac:spMk id="23" creationId="{99D257C0-1FE5-47FD-A03C-B219FE9B54BD}"/>
          </ac:spMkLst>
        </pc:spChg>
        <pc:spChg chg="mod">
          <ac:chgData name="Silvana Pantalone" userId="a9cd2aff-8dff-4d67-baea-c8309dfa8e81" providerId="ADAL" clId="{00E07B2F-6A43-4F81-AE16-3CB8DC237E6F}" dt="2022-04-05T15:33:33.539" v="3938" actId="1035"/>
          <ac:spMkLst>
            <pc:docMk/>
            <pc:sldMk cId="1079628210" sldId="290"/>
            <ac:spMk id="24" creationId="{787A2DA0-F656-43A5-BC0C-C4F4A6F7D0D6}"/>
          </ac:spMkLst>
        </pc:spChg>
        <pc:spChg chg="del">
          <ac:chgData name="Silvana Pantalone" userId="a9cd2aff-8dff-4d67-baea-c8309dfa8e81" providerId="ADAL" clId="{00E07B2F-6A43-4F81-AE16-3CB8DC237E6F}" dt="2022-04-05T11:28:54.619" v="2793" actId="478"/>
          <ac:spMkLst>
            <pc:docMk/>
            <pc:sldMk cId="1079628210" sldId="290"/>
            <ac:spMk id="26" creationId="{30F03623-B9E1-4000-8291-421164938031}"/>
          </ac:spMkLst>
        </pc:spChg>
        <pc:spChg chg="del">
          <ac:chgData name="Silvana Pantalone" userId="a9cd2aff-8dff-4d67-baea-c8309dfa8e81" providerId="ADAL" clId="{00E07B2F-6A43-4F81-AE16-3CB8DC237E6F}" dt="2022-04-05T11:28:49.217" v="2792" actId="478"/>
          <ac:spMkLst>
            <pc:docMk/>
            <pc:sldMk cId="1079628210" sldId="290"/>
            <ac:spMk id="27" creationId="{908C0309-2C28-4358-A242-59C228C0B92D}"/>
          </ac:spMkLst>
        </pc:spChg>
      </pc:sldChg>
      <pc:sldMasterChg chg="addSp">
        <pc:chgData name="Silvana Pantalone" userId="a9cd2aff-8dff-4d67-baea-c8309dfa8e81" providerId="ADAL" clId="{00E07B2F-6A43-4F81-AE16-3CB8DC237E6F}" dt="2022-04-04T12:16:37.748" v="2650"/>
        <pc:sldMasterMkLst>
          <pc:docMk/>
          <pc:sldMasterMk cId="871328057" sldId="2147483672"/>
        </pc:sldMasterMkLst>
        <pc:picChg chg="add">
          <ac:chgData name="Silvana Pantalone" userId="a9cd2aff-8dff-4d67-baea-c8309dfa8e81" providerId="ADAL" clId="{00E07B2F-6A43-4F81-AE16-3CB8DC237E6F}" dt="2022-04-04T12:16:37.748" v="2650"/>
          <ac:picMkLst>
            <pc:docMk/>
            <pc:sldMasterMk cId="871328057" sldId="2147483672"/>
            <ac:picMk id="7" creationId="{A0221EDE-050D-451C-BFC7-C34D60F3BCF9}"/>
          </ac:picMkLst>
        </pc:picChg>
      </pc:sldMasterChg>
      <pc:sldMasterChg chg="addSp">
        <pc:chgData name="Silvana Pantalone" userId="a9cd2aff-8dff-4d67-baea-c8309dfa8e81" providerId="ADAL" clId="{00E07B2F-6A43-4F81-AE16-3CB8DC237E6F}" dt="2022-04-04T12:16:39.935" v="2651"/>
        <pc:sldMasterMkLst>
          <pc:docMk/>
          <pc:sldMasterMk cId="1883249624" sldId="2147483685"/>
        </pc:sldMasterMkLst>
        <pc:picChg chg="add">
          <ac:chgData name="Silvana Pantalone" userId="a9cd2aff-8dff-4d67-baea-c8309dfa8e81" providerId="ADAL" clId="{00E07B2F-6A43-4F81-AE16-3CB8DC237E6F}" dt="2022-04-04T12:16:39.935" v="2651"/>
          <ac:picMkLst>
            <pc:docMk/>
            <pc:sldMasterMk cId="1883249624" sldId="2147483685"/>
            <ac:picMk id="7" creationId="{9993BECC-1E55-46FC-A54B-038B37CB78B1}"/>
          </ac:picMkLst>
        </pc:picChg>
      </pc:sldMasterChg>
      <pc:sldMasterChg chg="addSp">
        <pc:chgData name="Silvana Pantalone" userId="a9cd2aff-8dff-4d67-baea-c8309dfa8e81" providerId="ADAL" clId="{00E07B2F-6A43-4F81-AE16-3CB8DC237E6F}" dt="2022-04-04T12:16:44.254" v="2652"/>
        <pc:sldMasterMkLst>
          <pc:docMk/>
          <pc:sldMasterMk cId="3045495352" sldId="2147483698"/>
        </pc:sldMasterMkLst>
        <pc:picChg chg="add">
          <ac:chgData name="Silvana Pantalone" userId="a9cd2aff-8dff-4d67-baea-c8309dfa8e81" providerId="ADAL" clId="{00E07B2F-6A43-4F81-AE16-3CB8DC237E6F}" dt="2022-04-04T12:16:44.254" v="2652"/>
          <ac:picMkLst>
            <pc:docMk/>
            <pc:sldMasterMk cId="3045495352" sldId="2147483698"/>
            <ac:picMk id="7" creationId="{C41F0AC7-3EB8-4D7F-B894-CD9C991A602B}"/>
          </ac:picMkLst>
        </pc:picChg>
      </pc:sldMasterChg>
      <pc:sldMasterChg chg="addSp">
        <pc:chgData name="Silvana Pantalone" userId="a9cd2aff-8dff-4d67-baea-c8309dfa8e81" providerId="ADAL" clId="{00E07B2F-6A43-4F81-AE16-3CB8DC237E6F}" dt="2022-04-04T12:16:45.461" v="2653"/>
        <pc:sldMasterMkLst>
          <pc:docMk/>
          <pc:sldMasterMk cId="3473402381" sldId="2147483711"/>
        </pc:sldMasterMkLst>
        <pc:picChg chg="add">
          <ac:chgData name="Silvana Pantalone" userId="a9cd2aff-8dff-4d67-baea-c8309dfa8e81" providerId="ADAL" clId="{00E07B2F-6A43-4F81-AE16-3CB8DC237E6F}" dt="2022-04-04T12:16:45.461" v="2653"/>
          <ac:picMkLst>
            <pc:docMk/>
            <pc:sldMasterMk cId="3473402381" sldId="2147483711"/>
            <ac:picMk id="34" creationId="{0EC93BDA-8765-415E-8B89-6FFE8494E108}"/>
          </ac:picMkLst>
        </pc:picChg>
      </pc:sldMasterChg>
      <pc:sldMasterChg chg="addSp">
        <pc:chgData name="Silvana Pantalone" userId="a9cd2aff-8dff-4d67-baea-c8309dfa8e81" providerId="ADAL" clId="{00E07B2F-6A43-4F81-AE16-3CB8DC237E6F}" dt="2022-04-04T12:16:52.682" v="2654"/>
        <pc:sldMasterMkLst>
          <pc:docMk/>
          <pc:sldMasterMk cId="3509650787" sldId="2147483729"/>
        </pc:sldMasterMkLst>
        <pc:picChg chg="add">
          <ac:chgData name="Silvana Pantalone" userId="a9cd2aff-8dff-4d67-baea-c8309dfa8e81" providerId="ADAL" clId="{00E07B2F-6A43-4F81-AE16-3CB8DC237E6F}" dt="2022-04-04T12:16:52.682" v="2654"/>
          <ac:picMkLst>
            <pc:docMk/>
            <pc:sldMasterMk cId="3509650787" sldId="2147483729"/>
            <ac:picMk id="13" creationId="{0F325267-7C19-40D8-A2AA-D98724F58B82}"/>
          </ac:picMkLst>
        </pc:picChg>
      </pc:sldMasterChg>
      <pc:sldMasterChg chg="addSp">
        <pc:chgData name="Silvana Pantalone" userId="a9cd2aff-8dff-4d67-baea-c8309dfa8e81" providerId="ADAL" clId="{00E07B2F-6A43-4F81-AE16-3CB8DC237E6F}" dt="2022-04-04T12:16:54.948" v="2655"/>
        <pc:sldMasterMkLst>
          <pc:docMk/>
          <pc:sldMasterMk cId="2432865306" sldId="2147483748"/>
        </pc:sldMasterMkLst>
        <pc:picChg chg="add">
          <ac:chgData name="Silvana Pantalone" userId="a9cd2aff-8dff-4d67-baea-c8309dfa8e81" providerId="ADAL" clId="{00E07B2F-6A43-4F81-AE16-3CB8DC237E6F}" dt="2022-04-04T12:16:54.948" v="2655"/>
          <ac:picMkLst>
            <pc:docMk/>
            <pc:sldMasterMk cId="2432865306" sldId="2147483748"/>
            <ac:picMk id="12" creationId="{3E5A52F3-D9A8-41D2-9B67-BE65873EEE5F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92796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CD54B-BA35-E74C-A707-269E415D3CE8}" type="datetimeFigureOut">
              <a:rPr lang="it-IT" smtClean="0"/>
              <a:t>06/04/2022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218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92796" y="6456218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59456-E936-774A-958C-C00FC3B39C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866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592796" y="0"/>
            <a:ext cx="4278154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1C07F-8D8D-4225-83CB-641155BF0171}" type="datetimeFigureOut">
              <a:rPr lang="it-IT" smtClean="0"/>
              <a:t>06/04/2022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408363" y="849313"/>
            <a:ext cx="3055937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87267" y="3271382"/>
            <a:ext cx="789813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56220"/>
            <a:ext cx="4278154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592796" y="6456220"/>
            <a:ext cx="4278154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6F4CE-1563-463F-8E85-CEAF288284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0429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2682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chemeClr val="bg1"/>
                </a:solidFill>
                <a:latin typeface="Titillium-Semibold"/>
                <a:cs typeface="Titillium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967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chemeClr val="bg1"/>
                </a:solidFill>
                <a:latin typeface="Titillium-Semibold"/>
                <a:cs typeface="Titillium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201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chemeClr val="bg1"/>
                </a:solidFill>
                <a:latin typeface="Titillium-Semibold"/>
                <a:cs typeface="Titillium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897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3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 descr="PPT istituzionale slide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1978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8756" y="825699"/>
            <a:ext cx="8086486" cy="3924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chemeClr val="bg1"/>
                </a:solidFill>
                <a:latin typeface="Titillium-Semibold"/>
                <a:cs typeface="Titillium-Semibold"/>
              </a:defRPr>
            </a:lvl1pPr>
          </a:lstStyle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0" y="6757199"/>
            <a:ext cx="9144000" cy="100965"/>
          </a:xfrm>
          <a:custGeom>
            <a:avLst/>
            <a:gdLst/>
            <a:ahLst/>
            <a:cxnLst/>
            <a:rect l="l" t="t" r="r" b="b"/>
            <a:pathLst>
              <a:path w="9144000" h="100965">
                <a:moveTo>
                  <a:pt x="0" y="100799"/>
                </a:moveTo>
                <a:lnTo>
                  <a:pt x="9144000" y="100799"/>
                </a:lnTo>
                <a:lnTo>
                  <a:pt x="9144000" y="0"/>
                </a:lnTo>
                <a:lnTo>
                  <a:pt x="0" y="0"/>
                </a:lnTo>
                <a:lnTo>
                  <a:pt x="0" y="100799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300" y="1418850"/>
            <a:ext cx="8089399" cy="366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886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tangolo arrotondato 17"/>
          <p:cNvSpPr/>
          <p:nvPr/>
        </p:nvSpPr>
        <p:spPr>
          <a:xfrm>
            <a:off x="76200" y="1447800"/>
            <a:ext cx="4343400" cy="199548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600" b="1" dirty="0">
                <a:ln w="0"/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INTERVENTI</a:t>
            </a:r>
          </a:p>
          <a:p>
            <a:pPr lvl="0" algn="just">
              <a:lnSpc>
                <a:spcPts val="1200"/>
              </a:lnSpc>
            </a:pPr>
            <a:r>
              <a:rPr lang="it-IT" sz="1150" dirty="0">
                <a:solidFill>
                  <a:prstClr val="black"/>
                </a:solidFill>
                <a:latin typeface="Baskerville Old Face" panose="02020602080505020303" pitchFamily="18" charset="0"/>
              </a:rPr>
              <a:t>Ai sensi art. 5 DI 28/12/2021:</a:t>
            </a:r>
          </a:p>
          <a:p>
            <a:pPr marL="180975" lvl="0" indent="-180975" algn="just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it-IT" sz="1150" dirty="0">
                <a:solidFill>
                  <a:prstClr val="black"/>
                </a:solidFill>
                <a:latin typeface="Baskerville Old Face" panose="02020602080505020303" pitchFamily="18" charset="0"/>
              </a:rPr>
              <a:t>Riqualificazione </a:t>
            </a:r>
            <a:r>
              <a:rPr lang="it-IT" sz="1200" b="1" dirty="0">
                <a:solidFill>
                  <a:prstClr val="black"/>
                </a:solidFill>
                <a:latin typeface="Baskerville Old Face" panose="02020602080505020303" pitchFamily="18" charset="0"/>
              </a:rPr>
              <a:t>energetica</a:t>
            </a:r>
            <a:r>
              <a:rPr lang="it-IT" sz="1150" dirty="0">
                <a:solidFill>
                  <a:prstClr val="black"/>
                </a:solidFill>
                <a:latin typeface="Baskerville Old Face" panose="02020602080505020303" pitchFamily="18" charset="0"/>
              </a:rPr>
              <a:t>;</a:t>
            </a:r>
          </a:p>
          <a:p>
            <a:pPr marL="180975" lvl="0" indent="-180975" algn="just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it-IT" sz="1150" dirty="0">
                <a:solidFill>
                  <a:prstClr val="black"/>
                </a:solidFill>
                <a:latin typeface="Baskerville Old Face" panose="02020602080505020303" pitchFamily="18" charset="0"/>
              </a:rPr>
              <a:t>Riqualificazione </a:t>
            </a:r>
            <a:r>
              <a:rPr lang="it-IT" sz="1200" b="1" dirty="0">
                <a:solidFill>
                  <a:prstClr val="black"/>
                </a:solidFill>
                <a:latin typeface="Baskerville Old Face" panose="02020602080505020303" pitchFamily="18" charset="0"/>
              </a:rPr>
              <a:t>antisismica</a:t>
            </a:r>
            <a:r>
              <a:rPr lang="it-IT" sz="1150" dirty="0">
                <a:solidFill>
                  <a:prstClr val="black"/>
                </a:solidFill>
                <a:latin typeface="Baskerville Old Face" panose="02020602080505020303" pitchFamily="18" charset="0"/>
              </a:rPr>
              <a:t>;</a:t>
            </a:r>
          </a:p>
          <a:p>
            <a:pPr marL="180975" lvl="0" indent="-180975" algn="just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it-IT" sz="1150" dirty="0">
                <a:solidFill>
                  <a:prstClr val="black"/>
                </a:solidFill>
                <a:latin typeface="Baskerville Old Face" panose="02020602080505020303" pitchFamily="18" charset="0"/>
              </a:rPr>
              <a:t>Eliminazione </a:t>
            </a:r>
            <a:r>
              <a:rPr lang="it-IT" sz="1200" b="1" dirty="0">
                <a:solidFill>
                  <a:prstClr val="black"/>
                </a:solidFill>
                <a:latin typeface="Baskerville Old Face" panose="02020602080505020303" pitchFamily="18" charset="0"/>
              </a:rPr>
              <a:t>barriere architettoniche</a:t>
            </a:r>
            <a:r>
              <a:rPr lang="it-IT" sz="1150" dirty="0">
                <a:solidFill>
                  <a:prstClr val="black"/>
                </a:solidFill>
                <a:latin typeface="Baskerville Old Face" panose="02020602080505020303" pitchFamily="18" charset="0"/>
              </a:rPr>
              <a:t>;</a:t>
            </a:r>
          </a:p>
          <a:p>
            <a:pPr marL="180975" lvl="0" indent="-180975" algn="just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it-IT" sz="1200" b="1" dirty="0">
                <a:solidFill>
                  <a:prstClr val="black"/>
                </a:solidFill>
                <a:latin typeface="Baskerville Old Face" panose="02020602080505020303" pitchFamily="18" charset="0"/>
              </a:rPr>
              <a:t>Interventi edilizi </a:t>
            </a:r>
            <a:r>
              <a:rPr lang="it-IT" sz="1150" dirty="0">
                <a:solidFill>
                  <a:prstClr val="black"/>
                </a:solidFill>
                <a:latin typeface="Baskerville Old Face" panose="02020602080505020303" pitchFamily="18" charset="0"/>
              </a:rPr>
              <a:t>funzionali alle riqualificazioni;</a:t>
            </a:r>
          </a:p>
          <a:p>
            <a:pPr marL="180975" lvl="0" indent="-180975" algn="just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it-IT" sz="1150" dirty="0">
                <a:solidFill>
                  <a:prstClr val="black"/>
                </a:solidFill>
                <a:latin typeface="Baskerville Old Face" panose="02020602080505020303" pitchFamily="18" charset="0"/>
              </a:rPr>
              <a:t>Piscine termali e attrezzature per </a:t>
            </a:r>
            <a:r>
              <a:rPr lang="it-IT" sz="1200" b="1" dirty="0">
                <a:solidFill>
                  <a:prstClr val="black"/>
                </a:solidFill>
                <a:latin typeface="Baskerville Old Face" panose="02020602080505020303" pitchFamily="18" charset="0"/>
              </a:rPr>
              <a:t>attività termali</a:t>
            </a:r>
            <a:r>
              <a:rPr lang="it-IT" sz="1150" dirty="0">
                <a:solidFill>
                  <a:prstClr val="black"/>
                </a:solidFill>
                <a:latin typeface="Baskerville Old Face" panose="02020602080505020303" pitchFamily="18" charset="0"/>
              </a:rPr>
              <a:t>;</a:t>
            </a:r>
          </a:p>
          <a:p>
            <a:pPr marL="180975" lvl="0" indent="-180975" algn="just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it-IT" sz="1150" dirty="0">
                <a:solidFill>
                  <a:prstClr val="black"/>
                </a:solidFill>
                <a:latin typeface="Baskerville Old Face" panose="02020602080505020303" pitchFamily="18" charset="0"/>
              </a:rPr>
              <a:t>Interventi </a:t>
            </a:r>
            <a:r>
              <a:rPr lang="it-IT" sz="1200" b="1" dirty="0">
                <a:solidFill>
                  <a:prstClr val="black"/>
                </a:solidFill>
                <a:latin typeface="Baskerville Old Face" panose="02020602080505020303" pitchFamily="18" charset="0"/>
              </a:rPr>
              <a:t>digitalizzazione</a:t>
            </a:r>
            <a:r>
              <a:rPr lang="it-IT" sz="1150" dirty="0">
                <a:solidFill>
                  <a:prstClr val="black"/>
                </a:solidFill>
                <a:latin typeface="Baskerville Old Face" panose="02020602080505020303" pitchFamily="18" charset="0"/>
              </a:rPr>
              <a:t>;</a:t>
            </a:r>
          </a:p>
          <a:p>
            <a:pPr marL="180975" lvl="0" indent="-180975" algn="just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it-IT" sz="1150" dirty="0">
                <a:solidFill>
                  <a:prstClr val="black"/>
                </a:solidFill>
                <a:latin typeface="Baskerville Old Face" panose="02020602080505020303" pitchFamily="18" charset="0"/>
              </a:rPr>
              <a:t>Acquisto/rinnovo </a:t>
            </a:r>
            <a:r>
              <a:rPr lang="it-IT" sz="1200" b="1" dirty="0">
                <a:solidFill>
                  <a:prstClr val="black"/>
                </a:solidFill>
                <a:latin typeface="Baskerville Old Face" panose="02020602080505020303" pitchFamily="18" charset="0"/>
              </a:rPr>
              <a:t>arredi</a:t>
            </a:r>
            <a:r>
              <a:rPr lang="it-IT" sz="1150" dirty="0">
                <a:solidFill>
                  <a:prstClr val="black"/>
                </a:solidFill>
                <a:latin typeface="Baskerville Old Face" panose="02020602080505020303" pitchFamily="18" charset="0"/>
              </a:rPr>
              <a:t>;</a:t>
            </a:r>
          </a:p>
          <a:p>
            <a:pPr marL="180975" lvl="0" indent="-180975" algn="just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it-IT" sz="1150" dirty="0">
                <a:solidFill>
                  <a:prstClr val="black"/>
                </a:solidFill>
                <a:latin typeface="Baskerville Old Face" panose="02020602080505020303" pitchFamily="18" charset="0"/>
              </a:rPr>
              <a:t>Interventi riguardanti </a:t>
            </a:r>
            <a:r>
              <a:rPr lang="it-IT" sz="1200" b="1" dirty="0">
                <a:solidFill>
                  <a:prstClr val="black"/>
                </a:solidFill>
                <a:latin typeface="Baskerville Old Face" panose="02020602080505020303" pitchFamily="18" charset="0"/>
              </a:rPr>
              <a:t>centri termali, porti turistici, parchi tematici, </a:t>
            </a:r>
            <a:r>
              <a:rPr lang="it-IT" sz="1150" dirty="0">
                <a:solidFill>
                  <a:prstClr val="black"/>
                </a:solidFill>
                <a:latin typeface="Baskerville Old Face" panose="02020602080505020303" pitchFamily="18" charset="0"/>
              </a:rPr>
              <a:t>inclusi parchi acquatici e faunistici.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6200" y="228600"/>
            <a:ext cx="8991600" cy="553998"/>
          </a:xfrm>
        </p:spPr>
        <p:txBody>
          <a:bodyPr/>
          <a:lstStyle/>
          <a:p>
            <a:pPr algn="ctr"/>
            <a:r>
              <a:rPr lang="it-IT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Requisiti, criteri, condizioni: Art. 3 DL 152/2021 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4724400" y="1434644"/>
            <a:ext cx="4191000" cy="200431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SOGGETTI BENEFICIARI</a:t>
            </a:r>
          </a:p>
          <a:p>
            <a:pPr>
              <a:lnSpc>
                <a:spcPts val="1100"/>
              </a:lnSpc>
            </a:pPr>
            <a:r>
              <a:rPr lang="it-IT" sz="1150" dirty="0">
                <a:solidFill>
                  <a:schemeClr val="tx1"/>
                </a:solidFill>
                <a:latin typeface="Baskerville Old Face" panose="02020602080505020303" pitchFamily="18" charset="0"/>
              </a:rPr>
              <a:t>i </a:t>
            </a:r>
            <a:r>
              <a:rPr lang="it-IT" sz="12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gestori</a:t>
            </a:r>
            <a:r>
              <a:rPr lang="it-IT" sz="1150" dirty="0">
                <a:solidFill>
                  <a:schemeClr val="tx1"/>
                </a:solidFill>
                <a:latin typeface="Baskerville Old Face" panose="02020602080505020303" pitchFamily="18" charset="0"/>
              </a:rPr>
              <a:t> e i </a:t>
            </a:r>
            <a:r>
              <a:rPr lang="it-IT" sz="12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proprietari</a:t>
            </a:r>
            <a:r>
              <a:rPr lang="it-IT" sz="1150" dirty="0">
                <a:solidFill>
                  <a:schemeClr val="tx1"/>
                </a:solidFill>
                <a:latin typeface="Baskerville Old Face" panose="02020602080505020303" pitchFamily="18" charset="0"/>
              </a:rPr>
              <a:t> di </a:t>
            </a:r>
            <a:r>
              <a:rPr lang="it-IT" sz="12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attività ricettizia </a:t>
            </a:r>
            <a:r>
              <a:rPr lang="it-IT" sz="1150" dirty="0">
                <a:solidFill>
                  <a:schemeClr val="tx1"/>
                </a:solidFill>
                <a:latin typeface="Baskerville Old Face" panose="02020602080505020303" pitchFamily="18" charset="0"/>
              </a:rPr>
              <a:t>(art. 1, co. 4 DL 152/2021 e art. 4 DI), di:</a:t>
            </a:r>
          </a:p>
          <a:p>
            <a:pPr marL="180975" indent="-180975">
              <a:lnSpc>
                <a:spcPts val="1100"/>
              </a:lnSpc>
              <a:buFont typeface="Wingdings" panose="05000000000000000000" pitchFamily="2" charset="2"/>
              <a:buChar char="ü"/>
            </a:pPr>
            <a:r>
              <a:rPr lang="it-IT" sz="1150" dirty="0">
                <a:solidFill>
                  <a:schemeClr val="tx1"/>
                </a:solidFill>
                <a:latin typeface="Baskerville Old Face" panose="02020602080505020303" pitchFamily="18" charset="0"/>
              </a:rPr>
              <a:t>Imprese </a:t>
            </a:r>
            <a:r>
              <a:rPr lang="it-IT" sz="12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alberghiere</a:t>
            </a:r>
            <a:r>
              <a:rPr lang="it-IT" sz="1150" dirty="0">
                <a:solidFill>
                  <a:schemeClr val="tx1"/>
                </a:solidFill>
                <a:latin typeface="Baskerville Old Face" panose="02020602080505020303" pitchFamily="18" charset="0"/>
              </a:rPr>
              <a:t>;</a:t>
            </a:r>
          </a:p>
          <a:p>
            <a:pPr marL="180975" indent="-180975">
              <a:lnSpc>
                <a:spcPts val="1100"/>
              </a:lnSpc>
              <a:buFont typeface="Wingdings" panose="05000000000000000000" pitchFamily="2" charset="2"/>
              <a:buChar char="ü"/>
            </a:pPr>
            <a:r>
              <a:rPr lang="it-IT" sz="1150" dirty="0">
                <a:solidFill>
                  <a:schemeClr val="tx1"/>
                </a:solidFill>
                <a:latin typeface="Baskerville Old Face" panose="02020602080505020303" pitchFamily="18" charset="0"/>
              </a:rPr>
              <a:t>Imprese </a:t>
            </a:r>
            <a:r>
              <a:rPr lang="it-IT" sz="12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agrituristiche</a:t>
            </a:r>
            <a:r>
              <a:rPr lang="it-IT" sz="1150" dirty="0">
                <a:solidFill>
                  <a:schemeClr val="tx1"/>
                </a:solidFill>
                <a:latin typeface="Baskerville Old Face" panose="02020602080505020303" pitchFamily="18" charset="0"/>
              </a:rPr>
              <a:t>;</a:t>
            </a:r>
          </a:p>
          <a:p>
            <a:pPr marL="180975" indent="-180975">
              <a:lnSpc>
                <a:spcPts val="1100"/>
              </a:lnSpc>
              <a:buFont typeface="Wingdings" panose="05000000000000000000" pitchFamily="2" charset="2"/>
              <a:buChar char="ü"/>
            </a:pPr>
            <a:r>
              <a:rPr lang="it-IT" sz="1150" dirty="0">
                <a:solidFill>
                  <a:schemeClr val="tx1"/>
                </a:solidFill>
                <a:latin typeface="Baskerville Old Face" panose="02020602080505020303" pitchFamily="18" charset="0"/>
              </a:rPr>
              <a:t>Imprese che gestiscono </a:t>
            </a:r>
            <a:r>
              <a:rPr lang="it-IT" sz="12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strutture ricettive all’aria aperta</a:t>
            </a:r>
            <a:r>
              <a:rPr lang="it-IT" sz="1150" dirty="0">
                <a:solidFill>
                  <a:schemeClr val="tx1"/>
                </a:solidFill>
                <a:latin typeface="Baskerville Old Face" panose="02020602080505020303" pitchFamily="18" charset="0"/>
              </a:rPr>
              <a:t>;</a:t>
            </a:r>
          </a:p>
          <a:p>
            <a:pPr marL="180975" indent="-180975">
              <a:lnSpc>
                <a:spcPts val="1100"/>
              </a:lnSpc>
              <a:buFont typeface="Wingdings" panose="05000000000000000000" pitchFamily="2" charset="2"/>
              <a:buChar char="ü"/>
            </a:pPr>
            <a:r>
              <a:rPr lang="it-IT" sz="1150" dirty="0">
                <a:solidFill>
                  <a:schemeClr val="tx1"/>
                </a:solidFill>
                <a:latin typeface="Baskerville Old Face" panose="02020602080505020303" pitchFamily="18" charset="0"/>
              </a:rPr>
              <a:t>Imprese comparto </a:t>
            </a:r>
            <a:r>
              <a:rPr lang="it-IT" sz="12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turistico, ricreativo, fieristico e congressuale </a:t>
            </a:r>
            <a:r>
              <a:rPr lang="it-IT" sz="1150" dirty="0">
                <a:solidFill>
                  <a:schemeClr val="tx1"/>
                </a:solidFill>
                <a:latin typeface="Baskerville Old Face" panose="02020602080505020303" pitchFamily="18" charset="0"/>
              </a:rPr>
              <a:t>compresi </a:t>
            </a:r>
            <a:r>
              <a:rPr lang="it-IT" sz="12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stabilimenti balneari</a:t>
            </a:r>
            <a:r>
              <a:rPr lang="it-IT" sz="1150" dirty="0">
                <a:solidFill>
                  <a:schemeClr val="tx1"/>
                </a:solidFill>
                <a:latin typeface="Baskerville Old Face" panose="02020602080505020303" pitchFamily="18" charset="0"/>
              </a:rPr>
              <a:t>, </a:t>
            </a:r>
            <a:r>
              <a:rPr lang="it-IT" sz="12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complessi termali</a:t>
            </a:r>
            <a:r>
              <a:rPr lang="it-IT" sz="1150" dirty="0">
                <a:solidFill>
                  <a:schemeClr val="tx1"/>
                </a:solidFill>
                <a:latin typeface="Baskerville Old Face" panose="02020602080505020303" pitchFamily="18" charset="0"/>
              </a:rPr>
              <a:t>, </a:t>
            </a:r>
            <a:r>
              <a:rPr lang="it-IT" sz="12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porti turistici</a:t>
            </a:r>
            <a:r>
              <a:rPr lang="it-IT" sz="1150" dirty="0">
                <a:solidFill>
                  <a:schemeClr val="tx1"/>
                </a:solidFill>
                <a:latin typeface="Baskerville Old Face" panose="02020602080505020303" pitchFamily="18" charset="0"/>
              </a:rPr>
              <a:t>, </a:t>
            </a:r>
            <a:r>
              <a:rPr lang="it-IT" sz="12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parchi tematici </a:t>
            </a:r>
            <a:r>
              <a:rPr lang="it-IT" sz="1150" dirty="0">
                <a:solidFill>
                  <a:schemeClr val="tx1"/>
                </a:solidFill>
                <a:latin typeface="Baskerville Old Face" panose="02020602080505020303" pitchFamily="18" charset="0"/>
              </a:rPr>
              <a:t>inclusi parchi acquatici e faunistici.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0" y="723114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PNRR: Misura: M1C3, Intervento 4.2.5 Fondo Rotativo imprese (FRI) per il sostegno alla imprese e gli investimenti di sviluppo </a:t>
            </a:r>
          </a:p>
        </p:txBody>
      </p:sp>
      <p:sp>
        <p:nvSpPr>
          <p:cNvPr id="3" name="AutoShape 2" descr="turismo Italia">
            <a:extLst>
              <a:ext uri="{FF2B5EF4-FFF2-40B4-BE49-F238E27FC236}">
                <a16:creationId xmlns:a16="http://schemas.microsoft.com/office/drawing/2014/main" id="{7E525AC8-2C99-4CB4-9413-CCEFD50522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" name="Elemento grafico 3">
            <a:extLst>
              <a:ext uri="{FF2B5EF4-FFF2-40B4-BE49-F238E27FC236}">
                <a16:creationId xmlns:a16="http://schemas.microsoft.com/office/drawing/2014/main" id="{7786C2CA-8A2D-4D6E-9B45-343B5935019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850" t="24278" r="7123" b="19318"/>
          <a:stretch/>
        </p:blipFill>
        <p:spPr bwMode="auto">
          <a:xfrm>
            <a:off x="76200" y="5739765"/>
            <a:ext cx="2236470" cy="8134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7" name="Rettangolo arrotondato 17">
            <a:extLst>
              <a:ext uri="{FF2B5EF4-FFF2-40B4-BE49-F238E27FC236}">
                <a16:creationId xmlns:a16="http://schemas.microsoft.com/office/drawing/2014/main" id="{83F09011-1B7A-4287-9CA4-60C7205F2D2F}"/>
              </a:ext>
            </a:extLst>
          </p:cNvPr>
          <p:cNvSpPr/>
          <p:nvPr/>
        </p:nvSpPr>
        <p:spPr>
          <a:xfrm>
            <a:off x="4724400" y="3733800"/>
            <a:ext cx="4191000" cy="200431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600" b="1" dirty="0">
                <a:ln w="0"/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TERMINI CONCLUSIONE INTERVENTI </a:t>
            </a:r>
          </a:p>
          <a:p>
            <a:pPr marL="179388" lvl="0" indent="-179388">
              <a:buFont typeface="Wingdings" panose="05000000000000000000" pitchFamily="2" charset="2"/>
              <a:buChar char="ü"/>
            </a:pPr>
            <a:r>
              <a:rPr lang="it-IT" sz="1100" dirty="0">
                <a:ln w="0"/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AVVIATI: entro </a:t>
            </a:r>
            <a:r>
              <a:rPr lang="it-IT" sz="1100" b="1" dirty="0">
                <a:ln w="0"/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6 mesi </a:t>
            </a:r>
            <a:r>
              <a:rPr lang="it-IT" sz="1100" dirty="0">
                <a:ln w="0"/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Stipula contratto finanziamento</a:t>
            </a:r>
          </a:p>
          <a:p>
            <a:pPr marL="179388" lvl="0" indent="-179388">
              <a:buFont typeface="Wingdings" panose="05000000000000000000" pitchFamily="2" charset="2"/>
              <a:buChar char="ü"/>
            </a:pPr>
            <a:r>
              <a:rPr lang="it-IT" sz="1100" dirty="0">
                <a:ln w="0"/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CONCLUSI: entro </a:t>
            </a:r>
            <a:r>
              <a:rPr lang="it-IT" sz="1100" b="1" dirty="0">
                <a:ln w="0"/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30 mesi </a:t>
            </a:r>
            <a:r>
              <a:rPr lang="it-IT" sz="1100" dirty="0">
                <a:ln w="0"/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Stipula contratto finanziamento</a:t>
            </a:r>
          </a:p>
          <a:p>
            <a:pPr marL="179388" lvl="0" indent="-179388">
              <a:buFont typeface="Wingdings" panose="05000000000000000000" pitchFamily="2" charset="2"/>
              <a:buChar char="ü"/>
            </a:pPr>
            <a:r>
              <a:rPr lang="it-IT" sz="1100" dirty="0">
                <a:ln w="0"/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PROROGA: unica di </a:t>
            </a:r>
            <a:r>
              <a:rPr lang="it-IT" sz="1100" b="1" dirty="0">
                <a:ln w="0"/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max 6 mesi</a:t>
            </a:r>
            <a:r>
              <a:rPr lang="it-IT" sz="1100" dirty="0">
                <a:ln w="0"/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;</a:t>
            </a:r>
          </a:p>
          <a:p>
            <a:pPr marL="179388" lvl="0" indent="-179388">
              <a:buFont typeface="Wingdings" panose="05000000000000000000" pitchFamily="2" charset="2"/>
              <a:buChar char="ü"/>
            </a:pPr>
            <a:r>
              <a:rPr lang="it-IT" sz="1100" dirty="0">
                <a:ln w="0"/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COMPLETAMENTO: </a:t>
            </a:r>
            <a:r>
              <a:rPr lang="it-IT" sz="1100" b="1" dirty="0">
                <a:ln w="0"/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31 dicembre 2025</a:t>
            </a: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1FAFC732-7379-4C00-B768-7C06520E15BB}"/>
              </a:ext>
            </a:extLst>
          </p:cNvPr>
          <p:cNvSpPr/>
          <p:nvPr/>
        </p:nvSpPr>
        <p:spPr>
          <a:xfrm>
            <a:off x="6511434" y="6290846"/>
            <a:ext cx="24801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sz="1600" dirty="0">
                <a:solidFill>
                  <a:schemeClr val="tx2"/>
                </a:solidFill>
                <a:latin typeface="Baskerville Old Face" panose="02020602080505020303" pitchFamily="18" charset="0"/>
              </a:rPr>
              <a:t>www.ministeroturismo.gov.it</a:t>
            </a:r>
          </a:p>
        </p:txBody>
      </p:sp>
      <p:sp>
        <p:nvSpPr>
          <p:cNvPr id="11" name="Rettangolo arrotondato 16">
            <a:extLst>
              <a:ext uri="{FF2B5EF4-FFF2-40B4-BE49-F238E27FC236}">
                <a16:creationId xmlns:a16="http://schemas.microsoft.com/office/drawing/2014/main" id="{AA219FF8-17C2-434A-95ED-861E49444802}"/>
              </a:ext>
            </a:extLst>
          </p:cNvPr>
          <p:cNvSpPr/>
          <p:nvPr/>
        </p:nvSpPr>
        <p:spPr>
          <a:xfrm>
            <a:off x="105265" y="3581400"/>
            <a:ext cx="4313277" cy="533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VINCOLI</a:t>
            </a:r>
          </a:p>
          <a:p>
            <a:pPr marL="179388" indent="-179388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DNSH non arrecare danno significativo all’ambiente </a:t>
            </a:r>
          </a:p>
        </p:txBody>
      </p:sp>
      <p:sp>
        <p:nvSpPr>
          <p:cNvPr id="13" name="Rettangolo arrotondato 16">
            <a:extLst>
              <a:ext uri="{FF2B5EF4-FFF2-40B4-BE49-F238E27FC236}">
                <a16:creationId xmlns:a16="http://schemas.microsoft.com/office/drawing/2014/main" id="{D78D56D5-6F12-4D76-B2BB-C6E7189AC6B1}"/>
              </a:ext>
            </a:extLst>
          </p:cNvPr>
          <p:cNvSpPr/>
          <p:nvPr/>
        </p:nvSpPr>
        <p:spPr>
          <a:xfrm>
            <a:off x="144214" y="4232141"/>
            <a:ext cx="4274328" cy="1507624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SPESE AMMISSIBILI</a:t>
            </a:r>
          </a:p>
          <a:p>
            <a:pPr marL="179388" indent="-179388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quelle necessarie alle finalità degli INTERVENTI (art. 5 DI);</a:t>
            </a:r>
          </a:p>
          <a:p>
            <a:pPr marL="179388" indent="-179388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Servizi progettazione (max 2%)</a:t>
            </a:r>
          </a:p>
          <a:p>
            <a:pPr marL="179388" indent="-179388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Sistemazione suolo aziendale (max 5%);</a:t>
            </a:r>
          </a:p>
          <a:p>
            <a:pPr marL="179388" indent="-179388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Fabbricati, opere murarie (max 50%);</a:t>
            </a:r>
          </a:p>
          <a:p>
            <a:pPr marL="179388" indent="-179388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Macchinari, impianti, attrezzature;</a:t>
            </a:r>
          </a:p>
          <a:p>
            <a:pPr marL="179388" indent="-179388">
              <a:buFont typeface="Wingdings" panose="05000000000000000000" pitchFamily="2" charset="2"/>
              <a:buChar char="ü"/>
            </a:pPr>
            <a:r>
              <a:rPr lang="it-IT" sz="1200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Spese per la digitalizzazione (max 5%)</a:t>
            </a:r>
          </a:p>
        </p:txBody>
      </p:sp>
    </p:spTree>
    <p:extLst>
      <p:ext uri="{BB962C8B-B14F-4D97-AF65-F5344CB8AC3E}">
        <p14:creationId xmlns:p14="http://schemas.microsoft.com/office/powerpoint/2010/main" val="371023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aborazione 7">
            <a:extLst>
              <a:ext uri="{FF2B5EF4-FFF2-40B4-BE49-F238E27FC236}">
                <a16:creationId xmlns:a16="http://schemas.microsoft.com/office/drawing/2014/main" id="{370073DF-A5CD-42AE-8DAD-31EF9F842EDD}"/>
              </a:ext>
            </a:extLst>
          </p:cNvPr>
          <p:cNvSpPr/>
          <p:nvPr/>
        </p:nvSpPr>
        <p:spPr>
          <a:xfrm>
            <a:off x="348809" y="5578565"/>
            <a:ext cx="1708591" cy="1050835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Elemento grafico 3">
            <a:extLst>
              <a:ext uri="{FF2B5EF4-FFF2-40B4-BE49-F238E27FC236}">
                <a16:creationId xmlns:a16="http://schemas.microsoft.com/office/drawing/2014/main" id="{7786C2CA-8A2D-4D6E-9B45-343B5935019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850" t="24278" r="7123" b="19318"/>
          <a:stretch/>
        </p:blipFill>
        <p:spPr bwMode="auto">
          <a:xfrm>
            <a:off x="0" y="5693552"/>
            <a:ext cx="2236470" cy="8134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Rettangolo 10"/>
          <p:cNvSpPr/>
          <p:nvPr/>
        </p:nvSpPr>
        <p:spPr>
          <a:xfrm>
            <a:off x="6400800" y="6369364"/>
            <a:ext cx="24801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sz="1600" dirty="0">
                <a:solidFill>
                  <a:schemeClr val="tx2"/>
                </a:solidFill>
                <a:latin typeface="Baskerville Old Face" panose="02020602080505020303" pitchFamily="18" charset="0"/>
              </a:rPr>
              <a:t>www.ministeroturismo.gov.it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0" y="7590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PNRR: Misura: M1C3, Intervento 4.2.5 Fondo Rotativo imprese (FRI) per il sostegno alla imprese e gli investimenti di sviluppo </a:t>
            </a:r>
          </a:p>
        </p:txBody>
      </p:sp>
      <p:sp>
        <p:nvSpPr>
          <p:cNvPr id="3" name="AutoShape 2" descr="turismo Italia">
            <a:extLst>
              <a:ext uri="{FF2B5EF4-FFF2-40B4-BE49-F238E27FC236}">
                <a16:creationId xmlns:a16="http://schemas.microsoft.com/office/drawing/2014/main" id="{7E525AC8-2C99-4CB4-9413-CCEFD50522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3" name="Rettangolo arrotondato 15">
            <a:extLst>
              <a:ext uri="{FF2B5EF4-FFF2-40B4-BE49-F238E27FC236}">
                <a16:creationId xmlns:a16="http://schemas.microsoft.com/office/drawing/2014/main" id="{99D257C0-1FE5-47FD-A03C-B219FE9B54BD}"/>
              </a:ext>
            </a:extLst>
          </p:cNvPr>
          <p:cNvSpPr/>
          <p:nvPr/>
        </p:nvSpPr>
        <p:spPr>
          <a:xfrm>
            <a:off x="4572000" y="3429000"/>
            <a:ext cx="4452635" cy="12858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it-IT" sz="1600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FINANZIAMENTO AGEVOLATO – </a:t>
            </a:r>
            <a:r>
              <a:rPr lang="it-IT" sz="1600" b="1">
                <a:solidFill>
                  <a:srgbClr val="002060"/>
                </a:solidFill>
                <a:latin typeface="Baskerville Old Face" panose="02020602080505020303" pitchFamily="18" charset="0"/>
              </a:rPr>
              <a:t>FRI </a:t>
            </a:r>
            <a:r>
              <a:rPr lang="it-IT" sz="1600" b="1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(durata: min 4 anni/max 15 anni)</a:t>
            </a:r>
          </a:p>
          <a:p>
            <a:pPr algn="ctr">
              <a:lnSpc>
                <a:spcPts val="1900"/>
              </a:lnSpc>
            </a:pPr>
            <a:r>
              <a:rPr lang="it-IT" sz="1600" b="1">
                <a:solidFill>
                  <a:srgbClr val="002060"/>
                </a:solidFill>
                <a:latin typeface="Baskerville Old Face" panose="02020602080505020303" pitchFamily="18" charset="0"/>
              </a:rPr>
              <a:t>(</a:t>
            </a:r>
            <a:r>
              <a:rPr lang="it-IT" sz="1600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Cassa Depositi e Prestiti - CDP)</a:t>
            </a:r>
          </a:p>
          <a:p>
            <a:pPr algn="ctr">
              <a:lnSpc>
                <a:spcPts val="1900"/>
              </a:lnSpc>
            </a:pPr>
            <a:r>
              <a:rPr lang="it-IT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€ 600 Mln </a:t>
            </a:r>
            <a:r>
              <a:rPr lang="it-IT" sz="1400" dirty="0">
                <a:solidFill>
                  <a:schemeClr val="tx1"/>
                </a:solidFill>
                <a:latin typeface="Baskerville Old Face" panose="02020602080505020303" pitchFamily="18" charset="0"/>
              </a:rPr>
              <a:t>a tasso agevolato: 0,50 % annuo</a:t>
            </a:r>
          </a:p>
        </p:txBody>
      </p:sp>
      <p:sp>
        <p:nvSpPr>
          <p:cNvPr id="24" name="Rettangolo arrotondato 16">
            <a:extLst>
              <a:ext uri="{FF2B5EF4-FFF2-40B4-BE49-F238E27FC236}">
                <a16:creationId xmlns:a16="http://schemas.microsoft.com/office/drawing/2014/main" id="{787A2DA0-F656-43A5-BC0C-C4F4A6F7D0D6}"/>
              </a:ext>
            </a:extLst>
          </p:cNvPr>
          <p:cNvSpPr/>
          <p:nvPr/>
        </p:nvSpPr>
        <p:spPr>
          <a:xfrm>
            <a:off x="240052" y="3434981"/>
            <a:ext cx="4331948" cy="133920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FINANZIAMENTO BANCARIO </a:t>
            </a:r>
          </a:p>
          <a:p>
            <a:pPr algn="ctr">
              <a:lnSpc>
                <a:spcPts val="1900"/>
              </a:lnSpc>
            </a:pP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(durata: min 4 anni/max 15 anni)</a:t>
            </a:r>
          </a:p>
          <a:p>
            <a:pPr algn="ctr">
              <a:lnSpc>
                <a:spcPts val="1900"/>
              </a:lnSpc>
            </a:pP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(Associazione Bancaria Italiana - ABI)</a:t>
            </a:r>
          </a:p>
          <a:p>
            <a:pPr algn="ctr">
              <a:lnSpc>
                <a:spcPts val="1900"/>
              </a:lnSpc>
            </a:pPr>
            <a:r>
              <a:rPr lang="it-IT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€ 600 mln </a:t>
            </a:r>
            <a:r>
              <a:rPr lang="it-IT" sz="1400" dirty="0">
                <a:solidFill>
                  <a:schemeClr val="tx1"/>
                </a:solidFill>
                <a:latin typeface="Baskerville Old Face" panose="02020602080505020303" pitchFamily="18" charset="0"/>
              </a:rPr>
              <a:t>a tasso di mercato</a:t>
            </a:r>
          </a:p>
        </p:txBody>
      </p:sp>
      <p:sp>
        <p:nvSpPr>
          <p:cNvPr id="26" name="Rettangolo arrotondato 16">
            <a:extLst>
              <a:ext uri="{FF2B5EF4-FFF2-40B4-BE49-F238E27FC236}">
                <a16:creationId xmlns:a16="http://schemas.microsoft.com/office/drawing/2014/main" id="{30F03623-B9E1-4000-8291-421164938031}"/>
              </a:ext>
            </a:extLst>
          </p:cNvPr>
          <p:cNvSpPr/>
          <p:nvPr/>
        </p:nvSpPr>
        <p:spPr>
          <a:xfrm>
            <a:off x="240052" y="4769577"/>
            <a:ext cx="8740096" cy="98849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RISERVA DEDICATA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chemeClr val="tx1"/>
                </a:solidFill>
                <a:latin typeface="Baskerville Old Face" panose="02020602080505020303" pitchFamily="18" charset="0"/>
              </a:rPr>
              <a:t>50% interventi di riqualificazione energetica (contributo +finanziamenti) 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chemeClr val="tx1"/>
                </a:solidFill>
                <a:latin typeface="Baskerville Old Face" panose="02020602080505020303" pitchFamily="18" charset="0"/>
              </a:rPr>
              <a:t>40% interventi realizzati nelle Regioni Mezzogiorno (Abruzzo, Basilicata, Calabria, Campania, Puglia, Molise, Sardegna, Sicilia) (solo contributo)</a:t>
            </a:r>
          </a:p>
        </p:txBody>
      </p:sp>
      <p:sp>
        <p:nvSpPr>
          <p:cNvPr id="27" name="Rettangolo arrotondato 16">
            <a:extLst>
              <a:ext uri="{FF2B5EF4-FFF2-40B4-BE49-F238E27FC236}">
                <a16:creationId xmlns:a16="http://schemas.microsoft.com/office/drawing/2014/main" id="{908C0309-2C28-4358-A242-59C228C0B92D}"/>
              </a:ext>
            </a:extLst>
          </p:cNvPr>
          <p:cNvSpPr/>
          <p:nvPr/>
        </p:nvSpPr>
        <p:spPr>
          <a:xfrm>
            <a:off x="240053" y="1371600"/>
            <a:ext cx="8741500" cy="65898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i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PROGRAMMA DI INVESTIMENTO  (IVA esclusa) </a:t>
            </a:r>
          </a:p>
          <a:p>
            <a:pPr algn="ctr"/>
            <a:r>
              <a:rPr lang="it-IT" b="1" i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€ 500.000,00 &lt; spese ammissibili&lt; 10 Mln</a:t>
            </a:r>
          </a:p>
        </p:txBody>
      </p:sp>
      <p:sp>
        <p:nvSpPr>
          <p:cNvPr id="18" name="Titolo 1">
            <a:extLst>
              <a:ext uri="{FF2B5EF4-FFF2-40B4-BE49-F238E27FC236}">
                <a16:creationId xmlns:a16="http://schemas.microsoft.com/office/drawing/2014/main" id="{046EB044-CA53-401C-A235-D8D39849169E}"/>
              </a:ext>
            </a:extLst>
          </p:cNvPr>
          <p:cNvSpPr txBox="1">
            <a:spLocks/>
          </p:cNvSpPr>
          <p:nvPr/>
        </p:nvSpPr>
        <p:spPr>
          <a:xfrm>
            <a:off x="76200" y="228600"/>
            <a:ext cx="89916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chemeClr val="bg1"/>
                </a:solidFill>
                <a:latin typeface="Titillium-Semibold"/>
                <a:ea typeface="+mj-ea"/>
                <a:cs typeface="Titillium-Semibold"/>
              </a:defRPr>
            </a:lvl1pPr>
          </a:lstStyle>
          <a:p>
            <a:pPr algn="ctr" defTabSz="914400"/>
            <a:r>
              <a:rPr lang="it-IT" sz="3600" b="0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Requisiti, criteri, condizioni: Art. 3 DL 152/2021 </a:t>
            </a:r>
            <a:endParaRPr lang="it-IT" sz="3600" b="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16" name="Rettangolo arrotondato 16">
            <a:extLst>
              <a:ext uri="{FF2B5EF4-FFF2-40B4-BE49-F238E27FC236}">
                <a16:creationId xmlns:a16="http://schemas.microsoft.com/office/drawing/2014/main" id="{A37993F4-6C32-4A75-A160-9AB57EB584EB}"/>
              </a:ext>
            </a:extLst>
          </p:cNvPr>
          <p:cNvSpPr/>
          <p:nvPr/>
        </p:nvSpPr>
        <p:spPr>
          <a:xfrm>
            <a:off x="228600" y="2030581"/>
            <a:ext cx="8752952" cy="1401587"/>
          </a:xfrm>
          <a:prstGeom prst="roundRect">
            <a:avLst/>
          </a:prstGeom>
          <a:solidFill>
            <a:srgbClr val="FFCCF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CONTRIBUTO DIRETTO (PNRR: Misura: M1C3, Intervento 4.2.5)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€ 180 </a:t>
            </a:r>
            <a:r>
              <a:rPr lang="en-GB" sz="1600" b="1" dirty="0" err="1">
                <a:solidFill>
                  <a:schemeClr val="tx1"/>
                </a:solidFill>
                <a:latin typeface="Baskerville Old Face" panose="02020602080505020303" pitchFamily="18" charset="0"/>
              </a:rPr>
              <a:t>Mln</a:t>
            </a:r>
            <a:r>
              <a:rPr lang="en-GB" sz="16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 (max 35% </a:t>
            </a:r>
            <a:r>
              <a:rPr lang="en-GB" sz="1600" b="1" dirty="0" err="1">
                <a:solidFill>
                  <a:schemeClr val="tx1"/>
                </a:solidFill>
                <a:latin typeface="Baskerville Old Face" panose="02020602080505020303" pitchFamily="18" charset="0"/>
              </a:rPr>
              <a:t>Costi</a:t>
            </a:r>
            <a:r>
              <a:rPr lang="en-GB" sz="16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 </a:t>
            </a:r>
            <a:r>
              <a:rPr lang="en-GB" sz="1600" b="1" dirty="0" err="1">
                <a:solidFill>
                  <a:schemeClr val="tx1"/>
                </a:solidFill>
                <a:latin typeface="Baskerville Old Face" panose="02020602080505020303" pitchFamily="18" charset="0"/>
              </a:rPr>
              <a:t>ammissibili</a:t>
            </a:r>
            <a:r>
              <a:rPr lang="en-GB" sz="16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)</a:t>
            </a:r>
          </a:p>
          <a:p>
            <a:pPr algn="ctr"/>
            <a:r>
              <a:rPr lang="en-GB" sz="1600" dirty="0" err="1">
                <a:solidFill>
                  <a:schemeClr val="tx1"/>
                </a:solidFill>
                <a:latin typeface="Baskerville Old Face" panose="02020602080505020303" pitchFamily="18" charset="0"/>
              </a:rPr>
              <a:t>Nei</a:t>
            </a:r>
            <a:r>
              <a:rPr lang="en-GB" sz="1600" dirty="0">
                <a:solidFill>
                  <a:schemeClr val="tx1"/>
                </a:solidFill>
                <a:latin typeface="Baskerville Old Face" panose="02020602080505020303" pitchFamily="18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Baskerville Old Face" panose="02020602080505020303" pitchFamily="18" charset="0"/>
              </a:rPr>
              <a:t>limiti</a:t>
            </a:r>
            <a:r>
              <a:rPr lang="en-GB" sz="1600" dirty="0">
                <a:solidFill>
                  <a:schemeClr val="tx1"/>
                </a:solidFill>
                <a:latin typeface="Baskerville Old Face" panose="02020602080505020303" pitchFamily="18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Baskerville Old Face" panose="02020602080505020303" pitchFamily="18" charset="0"/>
              </a:rPr>
              <a:t>della</a:t>
            </a:r>
            <a:r>
              <a:rPr lang="en-GB" sz="1600" dirty="0">
                <a:solidFill>
                  <a:schemeClr val="tx1"/>
                </a:solidFill>
                <a:latin typeface="Baskerville Old Face" panose="02020602080505020303" pitchFamily="18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Baskerville Old Face" panose="02020602080505020303" pitchFamily="18" charset="0"/>
              </a:rPr>
              <a:t>spesa</a:t>
            </a:r>
            <a:r>
              <a:rPr lang="en-GB" sz="1600" dirty="0">
                <a:solidFill>
                  <a:schemeClr val="tx1"/>
                </a:solidFill>
                <a:latin typeface="Baskerville Old Face" panose="02020602080505020303" pitchFamily="18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Baskerville Old Face" panose="02020602080505020303" pitchFamily="18" charset="0"/>
              </a:rPr>
              <a:t>complessiva</a:t>
            </a:r>
            <a:r>
              <a:rPr lang="en-GB" sz="1600" dirty="0">
                <a:solidFill>
                  <a:schemeClr val="tx1"/>
                </a:solidFill>
                <a:latin typeface="Baskerville Old Face" panose="02020602080505020303" pitchFamily="18" charset="0"/>
              </a:rPr>
              <a:t>:</a:t>
            </a:r>
            <a:endParaRPr lang="en-GB" sz="16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  <a:p>
            <a:pPr marL="3054350" indent="-285750"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  <a:latin typeface="Baskerville Old Face" panose="02020602080505020303" pitchFamily="18" charset="0"/>
              </a:rPr>
              <a:t>2022 e 2023 	€ 40 </a:t>
            </a:r>
            <a:r>
              <a:rPr lang="en-GB" sz="1600" dirty="0" err="1">
                <a:solidFill>
                  <a:schemeClr val="tx1"/>
                </a:solidFill>
                <a:latin typeface="Baskerville Old Face" panose="02020602080505020303" pitchFamily="18" charset="0"/>
              </a:rPr>
              <a:t>Mln</a:t>
            </a:r>
            <a:r>
              <a:rPr lang="en-GB" sz="1600" dirty="0">
                <a:solidFill>
                  <a:schemeClr val="tx1"/>
                </a:solidFill>
                <a:latin typeface="Baskerville Old Face" panose="02020602080505020303" pitchFamily="18" charset="0"/>
              </a:rPr>
              <a:t> anni;</a:t>
            </a:r>
          </a:p>
          <a:p>
            <a:pPr marL="3054350" indent="-285750"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  <a:latin typeface="Baskerville Old Face" panose="02020602080505020303" pitchFamily="18" charset="0"/>
              </a:rPr>
              <a:t>2024 e 2025	€ 50 </a:t>
            </a:r>
            <a:r>
              <a:rPr lang="en-GB" sz="1600" dirty="0" err="1">
                <a:solidFill>
                  <a:schemeClr val="tx1"/>
                </a:solidFill>
                <a:latin typeface="Baskerville Old Face" panose="02020602080505020303" pitchFamily="18" charset="0"/>
              </a:rPr>
              <a:t>Mln</a:t>
            </a:r>
            <a:r>
              <a:rPr lang="en-GB" sz="1600" dirty="0">
                <a:solidFill>
                  <a:schemeClr val="tx1"/>
                </a:solidFill>
                <a:latin typeface="Baskerville Old Face" panose="02020602080505020303" pitchFamily="18" charset="0"/>
              </a:rPr>
              <a:t> anni.</a:t>
            </a:r>
            <a:endParaRPr lang="it-IT" sz="1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196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aborazione 7">
            <a:extLst>
              <a:ext uri="{FF2B5EF4-FFF2-40B4-BE49-F238E27FC236}">
                <a16:creationId xmlns:a16="http://schemas.microsoft.com/office/drawing/2014/main" id="{370073DF-A5CD-42AE-8DAD-31EF9F842EDD}"/>
              </a:ext>
            </a:extLst>
          </p:cNvPr>
          <p:cNvSpPr/>
          <p:nvPr/>
        </p:nvSpPr>
        <p:spPr>
          <a:xfrm>
            <a:off x="348809" y="5578565"/>
            <a:ext cx="1708591" cy="1050835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Elemento grafico 3">
            <a:extLst>
              <a:ext uri="{FF2B5EF4-FFF2-40B4-BE49-F238E27FC236}">
                <a16:creationId xmlns:a16="http://schemas.microsoft.com/office/drawing/2014/main" id="{7786C2CA-8A2D-4D6E-9B45-343B5935019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850" t="24278" r="7123" b="19318"/>
          <a:stretch/>
        </p:blipFill>
        <p:spPr bwMode="auto">
          <a:xfrm>
            <a:off x="0" y="5693552"/>
            <a:ext cx="2236470" cy="8134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Rettangolo 10"/>
          <p:cNvSpPr/>
          <p:nvPr/>
        </p:nvSpPr>
        <p:spPr>
          <a:xfrm>
            <a:off x="6400800" y="6369364"/>
            <a:ext cx="24801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sz="1600" dirty="0">
                <a:solidFill>
                  <a:schemeClr val="tx2"/>
                </a:solidFill>
                <a:latin typeface="Baskerville Old Face" panose="02020602080505020303" pitchFamily="18" charset="0"/>
              </a:rPr>
              <a:t>www.ministeroturismo.gov.it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0" y="7590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PNRR: Misura: M1C3, Intervento 4.2.5 Fondo Rotativo imprese (FRI) per il sostegno alla imprese e gli investimenti di sviluppo </a:t>
            </a:r>
          </a:p>
        </p:txBody>
      </p:sp>
      <p:sp>
        <p:nvSpPr>
          <p:cNvPr id="3" name="AutoShape 2" descr="turismo Italia">
            <a:extLst>
              <a:ext uri="{FF2B5EF4-FFF2-40B4-BE49-F238E27FC236}">
                <a16:creationId xmlns:a16="http://schemas.microsoft.com/office/drawing/2014/main" id="{7E525AC8-2C99-4CB4-9413-CCEFD50522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3" name="Rettangolo arrotondato 15">
            <a:extLst>
              <a:ext uri="{FF2B5EF4-FFF2-40B4-BE49-F238E27FC236}">
                <a16:creationId xmlns:a16="http://schemas.microsoft.com/office/drawing/2014/main" id="{99D257C0-1FE5-47FD-A03C-B219FE9B54BD}"/>
              </a:ext>
            </a:extLst>
          </p:cNvPr>
          <p:cNvSpPr/>
          <p:nvPr/>
        </p:nvSpPr>
        <p:spPr>
          <a:xfrm>
            <a:off x="1965825" y="3429000"/>
            <a:ext cx="4255905" cy="320039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it-IT" sz="1600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Zona c):</a:t>
            </a:r>
          </a:p>
          <a:p>
            <a:pPr>
              <a:lnSpc>
                <a:spcPts val="1400"/>
              </a:lnSpc>
            </a:pPr>
            <a:r>
              <a:rPr lang="it-IT" sz="13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per la quota parte del territorio come individuato nei limiti dell’Allegato-Aiuto di Stato SA 101134 (2021/N) Italia, all’interno delle seguenti regioni:</a:t>
            </a:r>
          </a:p>
          <a:p>
            <a:pPr marL="1347788" indent="-28575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Piemonte</a:t>
            </a:r>
          </a:p>
          <a:p>
            <a:pPr marL="1347788" indent="-28575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Valle d’Aosta</a:t>
            </a:r>
          </a:p>
          <a:p>
            <a:pPr marL="1347788" indent="-28575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Liguria                </a:t>
            </a:r>
          </a:p>
          <a:p>
            <a:pPr marL="1347788" indent="-28575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Lombardia</a:t>
            </a:r>
          </a:p>
          <a:p>
            <a:pPr marL="1347788" indent="-28575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Veneto</a:t>
            </a:r>
          </a:p>
          <a:p>
            <a:pPr marL="1347788" indent="-28575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Friuli Venezia Giulia</a:t>
            </a:r>
          </a:p>
          <a:p>
            <a:pPr marL="1347788" indent="-28575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Emilia Romagna</a:t>
            </a:r>
          </a:p>
          <a:p>
            <a:pPr marL="1347788" indent="-28575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Toscana</a:t>
            </a:r>
          </a:p>
          <a:p>
            <a:pPr marL="1347788" indent="-28575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Umbria</a:t>
            </a:r>
          </a:p>
          <a:p>
            <a:pPr marL="1347788" indent="-28575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Marche</a:t>
            </a:r>
          </a:p>
          <a:p>
            <a:pPr marL="1347788" indent="-28575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Lazio</a:t>
            </a:r>
          </a:p>
          <a:p>
            <a:pPr marL="1347788" indent="-28575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Abruzzo</a:t>
            </a:r>
          </a:p>
          <a:p>
            <a:pPr marL="285750" indent="-285750" algn="ctr">
              <a:lnSpc>
                <a:spcPts val="1900"/>
              </a:lnSpc>
              <a:buFont typeface="Wingdings" panose="05000000000000000000" pitchFamily="2" charset="2"/>
              <a:buChar char="ü"/>
            </a:pPr>
            <a:endParaRPr lang="it-IT" sz="1600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24" name="Rettangolo arrotondato 16">
            <a:extLst>
              <a:ext uri="{FF2B5EF4-FFF2-40B4-BE49-F238E27FC236}">
                <a16:creationId xmlns:a16="http://schemas.microsoft.com/office/drawing/2014/main" id="{787A2DA0-F656-43A5-BC0C-C4F4A6F7D0D6}"/>
              </a:ext>
            </a:extLst>
          </p:cNvPr>
          <p:cNvSpPr/>
          <p:nvPr/>
        </p:nvSpPr>
        <p:spPr>
          <a:xfrm>
            <a:off x="75750" y="3429000"/>
            <a:ext cx="1814325" cy="240246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Zona a):</a:t>
            </a:r>
          </a:p>
          <a:p>
            <a:pPr marL="442913" indent="-179388">
              <a:lnSpc>
                <a:spcPts val="700"/>
              </a:lnSpc>
              <a:buFont typeface="Wingdings" panose="05000000000000000000" pitchFamily="2" charset="2"/>
              <a:buChar char="ü"/>
            </a:pPr>
            <a:endParaRPr lang="it-IT" sz="1400" dirty="0">
              <a:solidFill>
                <a:schemeClr val="tx2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pPr marL="442913" indent="-179388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it-IT" sz="1400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Molise</a:t>
            </a:r>
          </a:p>
          <a:p>
            <a:pPr marL="442913" indent="-179388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it-IT" sz="1400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Campania</a:t>
            </a:r>
          </a:p>
          <a:p>
            <a:pPr marL="442913" indent="-179388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it-IT" sz="1400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Puglia</a:t>
            </a:r>
          </a:p>
          <a:p>
            <a:pPr marL="442913" indent="-179388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it-IT" sz="1400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Basilicata</a:t>
            </a:r>
          </a:p>
          <a:p>
            <a:pPr marL="442913" indent="-179388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it-IT" sz="1400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Calabria</a:t>
            </a:r>
          </a:p>
          <a:p>
            <a:pPr marL="442913" indent="-179388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it-IT" sz="1400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Sicilia</a:t>
            </a:r>
          </a:p>
          <a:p>
            <a:pPr marL="442913" indent="-179388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it-IT" sz="1400" dirty="0"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Sardegna</a:t>
            </a:r>
          </a:p>
        </p:txBody>
      </p:sp>
      <p:sp>
        <p:nvSpPr>
          <p:cNvPr id="18" name="Titolo 1">
            <a:extLst>
              <a:ext uri="{FF2B5EF4-FFF2-40B4-BE49-F238E27FC236}">
                <a16:creationId xmlns:a16="http://schemas.microsoft.com/office/drawing/2014/main" id="{046EB044-CA53-401C-A235-D8D39849169E}"/>
              </a:ext>
            </a:extLst>
          </p:cNvPr>
          <p:cNvSpPr txBox="1">
            <a:spLocks/>
          </p:cNvSpPr>
          <p:nvPr/>
        </p:nvSpPr>
        <p:spPr>
          <a:xfrm>
            <a:off x="76200" y="228600"/>
            <a:ext cx="89916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chemeClr val="bg1"/>
                </a:solidFill>
                <a:latin typeface="Titillium-Semibold"/>
                <a:ea typeface="+mj-ea"/>
                <a:cs typeface="Titillium-Semibold"/>
              </a:defRPr>
            </a:lvl1pPr>
          </a:lstStyle>
          <a:p>
            <a:pPr algn="ctr" defTabSz="914400"/>
            <a:r>
              <a:rPr lang="it-IT" sz="3600" b="0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Requisiti, criteri, condizioni: Art. 3 DL 152/2021 </a:t>
            </a:r>
            <a:endParaRPr lang="it-IT" sz="3600" b="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19" name="Rettangolo arrotondato 17">
            <a:extLst>
              <a:ext uri="{FF2B5EF4-FFF2-40B4-BE49-F238E27FC236}">
                <a16:creationId xmlns:a16="http://schemas.microsoft.com/office/drawing/2014/main" id="{2E3C51AC-E636-4996-90DE-02344C656DBF}"/>
              </a:ext>
            </a:extLst>
          </p:cNvPr>
          <p:cNvSpPr/>
          <p:nvPr/>
        </p:nvSpPr>
        <p:spPr>
          <a:xfrm>
            <a:off x="76200" y="1371601"/>
            <a:ext cx="8991600" cy="20574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ts val="1300"/>
              </a:lnSpc>
            </a:pPr>
            <a:r>
              <a:rPr lang="it-IT" sz="1600" b="1" dirty="0">
                <a:ln w="0"/>
                <a:solidFill>
                  <a:schemeClr val="tx2">
                    <a:lumMod val="75000"/>
                  </a:schemeClr>
                </a:solidFill>
                <a:latin typeface="Baskerville Old Face" panose="02020602080505020303" pitchFamily="18" charset="0"/>
              </a:rPr>
              <a:t>PARAMETRI ACCESSO CONTRIBUTO DIRETTO NEI LIMITI AIUTI DI STATO</a:t>
            </a:r>
          </a:p>
          <a:p>
            <a:pPr marL="177800" lvl="0" algn="just">
              <a:lnSpc>
                <a:spcPts val="1600"/>
              </a:lnSpc>
              <a:tabLst>
                <a:tab pos="2508250" algn="ctr"/>
                <a:tab pos="6099175" algn="ctr"/>
              </a:tabLst>
            </a:pPr>
            <a:r>
              <a:rPr lang="it-IT" sz="1300" b="1" i="1" dirty="0">
                <a:solidFill>
                  <a:prstClr val="black"/>
                </a:solidFill>
                <a:latin typeface="Baskerville Old Face" panose="02020602080505020303" pitchFamily="18" charset="0"/>
              </a:rPr>
              <a:t>	</a:t>
            </a:r>
            <a:r>
              <a:rPr lang="it-IT" sz="1300" b="1" i="1" dirty="0">
                <a:solidFill>
                  <a:schemeClr val="tx1"/>
                </a:solidFill>
                <a:highlight>
                  <a:srgbClr val="FFFF00"/>
                </a:highlight>
                <a:latin typeface="Baskerville Old Face" panose="02020602080505020303" pitchFamily="18" charset="0"/>
              </a:rPr>
              <a:t>Dimensione dell’impresa</a:t>
            </a:r>
            <a:r>
              <a:rPr lang="it-IT" sz="1300" b="1" i="1" dirty="0">
                <a:solidFill>
                  <a:prstClr val="black"/>
                </a:solidFill>
                <a:latin typeface="Baskerville Old Face" panose="02020602080505020303" pitchFamily="18" charset="0"/>
              </a:rPr>
              <a:t>	</a:t>
            </a:r>
            <a:r>
              <a:rPr lang="it-IT" sz="1300" b="1" i="1" dirty="0">
                <a:solidFill>
                  <a:prstClr val="black"/>
                </a:solidFill>
                <a:highlight>
                  <a:srgbClr val="FFFF00"/>
                </a:highlight>
                <a:latin typeface="Baskerville Old Face" panose="02020602080505020303" pitchFamily="18" charset="0"/>
              </a:rPr>
              <a:t>Collocazione territoriale</a:t>
            </a:r>
          </a:p>
          <a:p>
            <a:pPr marL="715963" indent="-179388" algn="just">
              <a:lnSpc>
                <a:spcPts val="1600"/>
              </a:lnSpc>
              <a:buFont typeface="Wingdings" panose="05000000000000000000" pitchFamily="2" charset="2"/>
              <a:buChar char="Ø"/>
            </a:pPr>
            <a:r>
              <a:rPr lang="it-IT" sz="1300" dirty="0">
                <a:solidFill>
                  <a:prstClr val="black"/>
                </a:solidFill>
                <a:latin typeface="Baskerville Old Face" panose="02020602080505020303" pitchFamily="18" charset="0"/>
              </a:rPr>
              <a:t>ai sensi dell’art. 14 Regolamento GBER - Regolamento UE 651/2014 e Carta degli Aiuti di Stato (deroga ex art. 107, par. 3, TFUE sono previste le seguenti % max:</a:t>
            </a:r>
          </a:p>
          <a:p>
            <a:pPr marL="895350" indent="-179388" algn="just">
              <a:lnSpc>
                <a:spcPts val="1600"/>
              </a:lnSpc>
              <a:buFont typeface="Wingdings" panose="05000000000000000000" pitchFamily="2" charset="2"/>
              <a:buChar char="§"/>
            </a:pPr>
            <a:r>
              <a:rPr lang="it-IT" sz="1300" dirty="0">
                <a:solidFill>
                  <a:prstClr val="black"/>
                </a:solidFill>
                <a:latin typeface="Baskerville Old Face" panose="02020602080505020303" pitchFamily="18" charset="0"/>
              </a:rPr>
              <a:t>lett. a) (cd </a:t>
            </a:r>
            <a:r>
              <a:rPr lang="it-IT" sz="1300" b="1" dirty="0">
                <a:solidFill>
                  <a:prstClr val="black"/>
                </a:solidFill>
                <a:latin typeface="Baskerville Old Face" panose="02020602080505020303" pitchFamily="18" charset="0"/>
              </a:rPr>
              <a:t>Zona a)</a:t>
            </a:r>
            <a:r>
              <a:rPr lang="it-IT" sz="1300" dirty="0">
                <a:solidFill>
                  <a:prstClr val="black"/>
                </a:solidFill>
                <a:latin typeface="Baskerville Old Face" panose="02020602080505020303" pitchFamily="18" charset="0"/>
              </a:rPr>
              <a:t> </a:t>
            </a:r>
            <a:r>
              <a:rPr lang="it-IT" sz="13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30% imprese MICRO; 23% imprese PICCOLE</a:t>
            </a:r>
            <a:r>
              <a:rPr lang="it-IT" sz="1300" b="1" dirty="0">
                <a:solidFill>
                  <a:prstClr val="black"/>
                </a:solidFill>
                <a:latin typeface="Baskerville Old Face" panose="02020602080505020303" pitchFamily="18" charset="0"/>
              </a:rPr>
              <a:t>; 18% imprese MEDIE; 10% IMPRESE GRANDI </a:t>
            </a:r>
          </a:p>
          <a:p>
            <a:pPr marL="895350" indent="-179388" algn="just">
              <a:lnSpc>
                <a:spcPts val="1600"/>
              </a:lnSpc>
              <a:buFont typeface="Wingdings" panose="05000000000000000000" pitchFamily="2" charset="2"/>
              <a:buChar char="§"/>
            </a:pPr>
            <a:r>
              <a:rPr lang="it-IT" sz="1300" dirty="0">
                <a:solidFill>
                  <a:prstClr val="black"/>
                </a:solidFill>
                <a:latin typeface="Baskerville Old Face" panose="02020602080505020303" pitchFamily="18" charset="0"/>
              </a:rPr>
              <a:t>lett. c) (cd </a:t>
            </a:r>
            <a:r>
              <a:rPr lang="it-IT" sz="1300" b="1" dirty="0">
                <a:solidFill>
                  <a:prstClr val="black"/>
                </a:solidFill>
                <a:latin typeface="Baskerville Old Face" panose="02020602080505020303" pitchFamily="18" charset="0"/>
              </a:rPr>
              <a:t>Zona c)</a:t>
            </a:r>
            <a:r>
              <a:rPr lang="it-IT" sz="1300" dirty="0">
                <a:solidFill>
                  <a:prstClr val="black"/>
                </a:solidFill>
                <a:latin typeface="Baskerville Old Face" panose="02020602080505020303" pitchFamily="18" charset="0"/>
              </a:rPr>
              <a:t> </a:t>
            </a:r>
            <a:r>
              <a:rPr lang="it-IT" sz="13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25% imprese MICRO; 20% imprese PICCOLE</a:t>
            </a:r>
            <a:r>
              <a:rPr lang="it-IT" sz="1300" b="1" dirty="0">
                <a:solidFill>
                  <a:prstClr val="black"/>
                </a:solidFill>
                <a:latin typeface="Baskerville Old Face" panose="02020602080505020303" pitchFamily="18" charset="0"/>
              </a:rPr>
              <a:t>; 15% imprese MEDIE;  5% IMPRESE GRANDI </a:t>
            </a:r>
            <a:endParaRPr lang="it-IT" sz="1300" dirty="0">
              <a:solidFill>
                <a:prstClr val="black"/>
              </a:solidFill>
              <a:latin typeface="Baskerville Old Face" panose="02020602080505020303" pitchFamily="18" charset="0"/>
            </a:endParaRPr>
          </a:p>
          <a:p>
            <a:pPr marL="715963" lvl="1" indent="-179388" algn="just">
              <a:lnSpc>
                <a:spcPts val="1600"/>
              </a:lnSpc>
              <a:buFont typeface="Wingdings" panose="05000000000000000000" pitchFamily="2" charset="2"/>
              <a:buChar char="Ø"/>
            </a:pPr>
            <a:r>
              <a:rPr lang="it-IT" sz="1300" dirty="0">
                <a:solidFill>
                  <a:prstClr val="black"/>
                </a:solidFill>
                <a:latin typeface="Baskerville Old Face" panose="02020602080505020303" pitchFamily="18" charset="0"/>
              </a:rPr>
              <a:t>ai sensi dell’art. 17 Regolamento GBER - Regolamento UE 651/2014 per le </a:t>
            </a:r>
            <a:r>
              <a:rPr lang="it-IT" sz="1300" b="1" dirty="0">
                <a:solidFill>
                  <a:prstClr val="black"/>
                </a:solidFill>
                <a:latin typeface="Baskerville Old Face" panose="02020602080505020303" pitchFamily="18" charset="0"/>
              </a:rPr>
              <a:t>restanti Aree del territorio nazionale </a:t>
            </a:r>
            <a:r>
              <a:rPr lang="it-IT" sz="1300" dirty="0">
                <a:solidFill>
                  <a:prstClr val="black"/>
                </a:solidFill>
                <a:latin typeface="Baskerville Old Face" panose="02020602080505020303" pitchFamily="18" charset="0"/>
              </a:rPr>
              <a:t>sono previste le seguenti % max:</a:t>
            </a:r>
          </a:p>
          <a:p>
            <a:pPr marL="895350" lvl="1" indent="-179388" algn="just">
              <a:lnSpc>
                <a:spcPts val="1600"/>
              </a:lnSpc>
              <a:buFont typeface="Wingdings" panose="05000000000000000000" pitchFamily="2" charset="2"/>
              <a:buChar char="§"/>
            </a:pPr>
            <a:r>
              <a:rPr lang="it-IT" sz="1300" u="sng" dirty="0">
                <a:solidFill>
                  <a:prstClr val="black"/>
                </a:solidFill>
                <a:latin typeface="Baskerville Old Face" panose="02020602080505020303" pitchFamily="18" charset="0"/>
              </a:rPr>
              <a:t>per le sole PMI</a:t>
            </a:r>
            <a:r>
              <a:rPr lang="it-IT" sz="1300" dirty="0">
                <a:solidFill>
                  <a:prstClr val="black"/>
                </a:solidFill>
                <a:latin typeface="Baskerville Old Face" panose="02020602080505020303" pitchFamily="18" charset="0"/>
              </a:rPr>
              <a:t>: </a:t>
            </a:r>
            <a:r>
              <a:rPr lang="it-IT" sz="1300" b="1" dirty="0">
                <a:solidFill>
                  <a:prstClr val="black"/>
                </a:solidFill>
                <a:latin typeface="Baskerville Old Face" panose="02020602080505020303" pitchFamily="18" charset="0"/>
              </a:rPr>
              <a:t>15% imprese MICRO e PICCOLE; 5% MEDIE</a:t>
            </a:r>
          </a:p>
        </p:txBody>
      </p:sp>
      <p:sp>
        <p:nvSpPr>
          <p:cNvPr id="13" name="Rettangolo arrotondato 15">
            <a:extLst>
              <a:ext uri="{FF2B5EF4-FFF2-40B4-BE49-F238E27FC236}">
                <a16:creationId xmlns:a16="http://schemas.microsoft.com/office/drawing/2014/main" id="{F697E3FE-037E-4F81-8662-422D8FDE2095}"/>
              </a:ext>
            </a:extLst>
          </p:cNvPr>
          <p:cNvSpPr/>
          <p:nvPr/>
        </p:nvSpPr>
        <p:spPr>
          <a:xfrm>
            <a:off x="6315793" y="3429000"/>
            <a:ext cx="2599607" cy="244950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it-IT" sz="1600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restanti Aree del territorio nazionale:</a:t>
            </a:r>
          </a:p>
          <a:p>
            <a:pPr algn="ctr">
              <a:lnSpc>
                <a:spcPts val="1900"/>
              </a:lnSpc>
            </a:pPr>
            <a:r>
              <a:rPr lang="it-IT" sz="16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per le sole PMI</a:t>
            </a:r>
          </a:p>
        </p:txBody>
      </p:sp>
    </p:spTree>
    <p:extLst>
      <p:ext uri="{BB962C8B-B14F-4D97-AF65-F5344CB8AC3E}">
        <p14:creationId xmlns:p14="http://schemas.microsoft.com/office/powerpoint/2010/main" val="10796282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1822</TotalTime>
  <Words>717</Words>
  <Application>Microsoft Office PowerPoint</Application>
  <PresentationFormat>Presentazione su schermo (4:3)</PresentationFormat>
  <Paragraphs>88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Baskerville Old Face</vt:lpstr>
      <vt:lpstr>Calibri</vt:lpstr>
      <vt:lpstr>Titillium-Semibold</vt:lpstr>
      <vt:lpstr>Wingdings</vt:lpstr>
      <vt:lpstr>1_Office Theme</vt:lpstr>
      <vt:lpstr>Requisiti, criteri, condizioni: Art. 3 DL 152/2021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PRESENTAZIONE PPT LOREM IPSUM SIT DOLOR Sottotitolo presentazione ppt lorem ipsum sit</dc:title>
  <dc:creator>Garofalo Maria Simona</dc:creator>
  <cp:lastModifiedBy>Silvana Pantalone</cp:lastModifiedBy>
  <cp:revision>168</cp:revision>
  <cp:lastPrinted>2022-04-05T15:37:12Z</cp:lastPrinted>
  <dcterms:created xsi:type="dcterms:W3CDTF">2016-10-26T12:45:02Z</dcterms:created>
  <dcterms:modified xsi:type="dcterms:W3CDTF">2022-04-06T15:18:12Z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2016-10-26T00:00:00Z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2016-10-26T00:00:00Z</vt:filetime>
  </property>
</Properties>
</file>