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12192000" cy="6858000"/>
  <p:notesSz cx="6735763" cy="98663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 Giarratano" userId="85a8b452-d46b-4583-8160-a6deb936b92b" providerId="ADAL" clId="{7D157A84-6C33-4458-B75B-C940F70D4545}"/>
    <pc:docChg chg="modSld">
      <pc:chgData name="Carlo Giarratano" userId="85a8b452-d46b-4583-8160-a6deb936b92b" providerId="ADAL" clId="{7D157A84-6C33-4458-B75B-C940F70D4545}" dt="2022-04-08T15:39:25.511" v="3" actId="20577"/>
      <pc:docMkLst>
        <pc:docMk/>
      </pc:docMkLst>
      <pc:sldChg chg="modSp mod">
        <pc:chgData name="Carlo Giarratano" userId="85a8b452-d46b-4583-8160-a6deb936b92b" providerId="ADAL" clId="{7D157A84-6C33-4458-B75B-C940F70D4545}" dt="2022-04-08T15:39:25.511" v="3" actId="20577"/>
        <pc:sldMkLst>
          <pc:docMk/>
          <pc:sldMk cId="3043795058" sldId="257"/>
        </pc:sldMkLst>
        <pc:spChg chg="mod">
          <ac:chgData name="Carlo Giarratano" userId="85a8b452-d46b-4583-8160-a6deb936b92b" providerId="ADAL" clId="{7D157A84-6C33-4458-B75B-C940F70D4545}" dt="2022-04-08T15:39:25.511" v="3" actId="20577"/>
          <ac:spMkLst>
            <pc:docMk/>
            <pc:sldMk cId="3043795058" sldId="257"/>
            <ac:spMk id="11" creationId="{A6C4ECED-CD10-425C-874B-C8C5E6E4F94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D14CE8-4589-4945-8A4B-6E980A3969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BA15948-B5C8-43BE-B79C-9892D5009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D4EC7A-D505-4369-B0A3-13BF4969A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3F67-8388-453A-B437-9E38161B263D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FE8D2D-69DC-4B89-B61F-7D0671CED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FF46A0-7133-4864-B54E-9B8A2652E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4197-364C-48FE-83E0-EB8178382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459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4D0D35-8DA4-4AEA-AF7F-1E68A63C7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9077FCD-DD07-413B-A32C-4984FC06A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328E59-B75E-4A07-A88A-6FB1D43A1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3F67-8388-453A-B437-9E38161B263D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865680-7144-43EF-B93D-93A65B4F3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773E30-5275-404A-A2A8-1AB1EC061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4197-364C-48FE-83E0-EB8178382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163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3728B03-1B8E-4729-905C-E88585A115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9B2DF50-9801-4345-9884-6A08E9373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DB84ED4-219A-4893-9036-B28DA1A5B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3F67-8388-453A-B437-9E38161B263D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369C25-CC13-4F56-9D4B-C6CB43E9D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3C67D2-9AEA-4294-9B9D-39A070B0D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4197-364C-48FE-83E0-EB8178382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07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A75D4C-81F1-4AA6-987F-9535B7CCD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91A526-CAF3-483A-B8A3-181B6979F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6377F7-A3D3-4A7A-B514-338AEAE0E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3F67-8388-453A-B437-9E38161B263D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B91B0F-F26B-4C48-A9DD-4BD0C8EFC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AB2033-ECC1-4E5A-90A0-54B5BA673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4197-364C-48FE-83E0-EB8178382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7414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E20A6B-28C4-492E-A3CC-8F3480277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27E0381-9C06-4252-9FFB-CA4EF7F1C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189AF0-C780-4AC8-8AB4-647B425BC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3F67-8388-453A-B437-9E38161B263D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2096ED-DB01-49AA-ADBB-E18A56CD8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038E24-C519-4A33-9ED5-789F4C963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4197-364C-48FE-83E0-EB8178382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060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7E9A72-DC19-491A-BE73-6DC737F4E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FBB839-85E1-4749-92F5-ACF6420D62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00C3CFF-C5E4-4920-8AFF-01A4821BD2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CA8E71F-53D0-49E4-9741-4F1BA8FE7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3F67-8388-453A-B437-9E38161B263D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06D2F30-71CE-4B50-B446-9343CDE0C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1E21E92-DD50-4710-B10D-4EC91A9ED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4197-364C-48FE-83E0-EB8178382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9431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5C1D56-7303-4E81-A449-E3EAA1C55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4D377B5-7B34-420F-AC4A-7AB2975DA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D83A92E-98BE-46DD-A9A6-A335098D4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F01A932-9152-4F7A-B034-481B65775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320A14B-B7B2-492F-948E-69A13B2D60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11563D6-1342-479E-B1C8-A05DF18FA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3F67-8388-453A-B437-9E38161B263D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FDE5F0E-E049-4F9E-A51B-AFFF0BAEA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75C4BAA-D424-467D-98EE-AA31CE39A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4197-364C-48FE-83E0-EB8178382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02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4C8D8F-AD5B-4777-B730-A2FB2E7E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9B17999-979A-4A6C-B1CE-CFF1CFEE1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3F67-8388-453A-B437-9E38161B263D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643B7EF-D250-44A8-9A7E-7F95EC9BB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26580BA-18D7-429E-8BDF-00A224D25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4197-364C-48FE-83E0-EB8178382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69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CC48072-5A8A-4EC1-9180-82C12756C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3F67-8388-453A-B437-9E38161B263D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D0FBFE9-D2E7-4A73-B87F-175B351C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64ABBD-7647-4073-9EB9-B56D0BE66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4197-364C-48FE-83E0-EB8178382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46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6D6BEC-76F4-4CB7-95B7-5A3DBD2E0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C23DA1-29B2-4111-A836-8A3769E5A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36EE504-F7F7-4146-95CF-92C2739613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0EBC0E3-5F8E-4DD6-B5A2-B99C470F7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3F67-8388-453A-B437-9E38161B263D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16596F-DB4D-47E3-BDF0-10A8FDDEF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1536F1C-47B2-44B1-9331-ADEB6605C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4197-364C-48FE-83E0-EB8178382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291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D0687A-1235-47AD-AFC3-C953ADCAB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0926194-3905-4B85-B60D-A9551D2D08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E1804A4-EBA1-45D9-AF1C-2E8CE7BFF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3221FFD-CFF3-4A6B-8D58-853AAC31B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3F67-8388-453A-B437-9E38161B263D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7EF252B-AE8D-40EE-88F2-B92690696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3AD7348-C74B-4AC9-BCDD-502E07F36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4197-364C-48FE-83E0-EB8178382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746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B8F6E48-2274-4AC1-B780-4063D847F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5D42E83-4897-4913-8CD2-16EC48A39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06FF3C-43C4-46EB-B417-602080FF32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D3F67-8388-453A-B437-9E38161B263D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269A29-67F4-4811-9279-68C6EC46A6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455734-3D6F-414D-A694-D74DAD8CE8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24197-364C-48FE-83E0-EB81783827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219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B024BF-55D1-4A59-A822-CCD36BC02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0610"/>
            <a:ext cx="10953750" cy="37970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1400" b="1" i="1" dirty="0"/>
              <a:t>Fase di presentazione della domanda di finanziamento e di istruttoria -  art.3 Decreto n.152, 6 Novembre 2021 in conformità alla Misura M1C3 –  Intervento 4.2.5 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74783BF6-9AE6-4916-A633-1965AF10B03D}"/>
              </a:ext>
            </a:extLst>
          </p:cNvPr>
          <p:cNvSpPr/>
          <p:nvPr/>
        </p:nvSpPr>
        <p:spPr>
          <a:xfrm>
            <a:off x="1138818" y="1352642"/>
            <a:ext cx="2581409" cy="26291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1E61C1D6-83DE-43E4-9B31-40794252DF55}"/>
              </a:ext>
            </a:extLst>
          </p:cNvPr>
          <p:cNvSpPr/>
          <p:nvPr/>
        </p:nvSpPr>
        <p:spPr>
          <a:xfrm>
            <a:off x="5507275" y="1788350"/>
            <a:ext cx="2031207" cy="1748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3AD509AA-F0A0-4B0B-B89B-3CF5D4157651}"/>
              </a:ext>
            </a:extLst>
          </p:cNvPr>
          <p:cNvSpPr/>
          <p:nvPr/>
        </p:nvSpPr>
        <p:spPr>
          <a:xfrm>
            <a:off x="9091947" y="1788351"/>
            <a:ext cx="1878755" cy="172332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FDB06018-8ECC-41C6-94FC-B970A893ADB0}"/>
              </a:ext>
            </a:extLst>
          </p:cNvPr>
          <p:cNvSpPr/>
          <p:nvPr/>
        </p:nvSpPr>
        <p:spPr>
          <a:xfrm>
            <a:off x="1400871" y="5061326"/>
            <a:ext cx="1879190" cy="164379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E954DCA-C646-458E-A201-8E8E37F09191}"/>
              </a:ext>
            </a:extLst>
          </p:cNvPr>
          <p:cNvSpPr txBox="1"/>
          <p:nvPr/>
        </p:nvSpPr>
        <p:spPr>
          <a:xfrm>
            <a:off x="1351781" y="1479976"/>
            <a:ext cx="240698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        Proponente</a:t>
            </a:r>
          </a:p>
          <a:p>
            <a:endParaRPr lang="it-IT" sz="14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Richiede alla Banca Finanziatrice delibera di finanziamento.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Predispone documentazione.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Invia la domanda di finanziamento.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i="1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A70C40E-474C-4F6F-A506-48087441D556}"/>
              </a:ext>
            </a:extLst>
          </p:cNvPr>
          <p:cNvSpPr txBox="1"/>
          <p:nvPr/>
        </p:nvSpPr>
        <p:spPr>
          <a:xfrm>
            <a:off x="1358201" y="5186656"/>
            <a:ext cx="19645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Banca Finanziatrice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Rilascia al soggetto proponente delibera di finanziamento.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6C4ECED-CD10-425C-874B-C8C5E6E4F944}"/>
              </a:ext>
            </a:extLst>
          </p:cNvPr>
          <p:cNvSpPr txBox="1"/>
          <p:nvPr/>
        </p:nvSpPr>
        <p:spPr>
          <a:xfrm>
            <a:off x="5559146" y="1777043"/>
            <a:ext cx="193833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Invitalia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Istruisce le domande entro 60 giorni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Comunica esito istruttoria entro 60 gg. al beneficiario, al Ministero del Turismo e a CDP.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1AB971D-FEC8-4130-B9B8-8B3E863231B9}"/>
              </a:ext>
            </a:extLst>
          </p:cNvPr>
          <p:cNvSpPr txBox="1"/>
          <p:nvPr/>
        </p:nvSpPr>
        <p:spPr>
          <a:xfrm>
            <a:off x="9176453" y="2833035"/>
            <a:ext cx="173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CDP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B682297-E540-4AA0-A659-D7FF4B09CA91}"/>
              </a:ext>
            </a:extLst>
          </p:cNvPr>
          <p:cNvSpPr txBox="1"/>
          <p:nvPr/>
        </p:nvSpPr>
        <p:spPr>
          <a:xfrm>
            <a:off x="8975845" y="1977097"/>
            <a:ext cx="2190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Ministero del Turismo</a:t>
            </a:r>
          </a:p>
        </p:txBody>
      </p: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11816A00-5D5E-45EE-981B-83E5DF4435CC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4809773" y="2360959"/>
            <a:ext cx="423481" cy="7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>
            <a:extLst>
              <a:ext uri="{FF2B5EF4-FFF2-40B4-BE49-F238E27FC236}">
                <a16:creationId xmlns:a16="http://schemas.microsoft.com/office/drawing/2014/main" id="{09C7AC90-AC11-4BE1-BA02-846E7AF0003B}"/>
              </a:ext>
            </a:extLst>
          </p:cNvPr>
          <p:cNvCxnSpPr>
            <a:cxnSpLocks/>
          </p:cNvCxnSpPr>
          <p:nvPr/>
        </p:nvCxnSpPr>
        <p:spPr>
          <a:xfrm flipV="1">
            <a:off x="2628427" y="4109170"/>
            <a:ext cx="0" cy="31131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7BCDFCC5-5DD7-4FA4-AB50-A37D6B86DD59}"/>
              </a:ext>
            </a:extLst>
          </p:cNvPr>
          <p:cNvCxnSpPr>
            <a:cxnSpLocks/>
          </p:cNvCxnSpPr>
          <p:nvPr/>
        </p:nvCxnSpPr>
        <p:spPr>
          <a:xfrm>
            <a:off x="2055905" y="4738161"/>
            <a:ext cx="0" cy="2751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E35D9161-A335-4AC7-B95A-767116D37FA1}"/>
              </a:ext>
            </a:extLst>
          </p:cNvPr>
          <p:cNvCxnSpPr>
            <a:cxnSpLocks/>
          </p:cNvCxnSpPr>
          <p:nvPr/>
        </p:nvCxnSpPr>
        <p:spPr>
          <a:xfrm flipH="1">
            <a:off x="3934875" y="2965047"/>
            <a:ext cx="44456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>
            <a:extLst>
              <a:ext uri="{FF2B5EF4-FFF2-40B4-BE49-F238E27FC236}">
                <a16:creationId xmlns:a16="http://schemas.microsoft.com/office/drawing/2014/main" id="{9C904480-8AF3-41F3-8843-0126C507D114}"/>
              </a:ext>
            </a:extLst>
          </p:cNvPr>
          <p:cNvCxnSpPr>
            <a:cxnSpLocks/>
          </p:cNvCxnSpPr>
          <p:nvPr/>
        </p:nvCxnSpPr>
        <p:spPr>
          <a:xfrm>
            <a:off x="8573647" y="2576742"/>
            <a:ext cx="40219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ED3307A-F2C4-4B0F-8B14-59471C5244EF}"/>
              </a:ext>
            </a:extLst>
          </p:cNvPr>
          <p:cNvSpPr txBox="1"/>
          <p:nvPr/>
        </p:nvSpPr>
        <p:spPr>
          <a:xfrm>
            <a:off x="1922687" y="4419971"/>
            <a:ext cx="321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1   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7D0B23B5-F663-4DE5-8A4F-6656AA373A1E}"/>
              </a:ext>
            </a:extLst>
          </p:cNvPr>
          <p:cNvCxnSpPr>
            <a:cxnSpLocks/>
          </p:cNvCxnSpPr>
          <p:nvPr/>
        </p:nvCxnSpPr>
        <p:spPr>
          <a:xfrm>
            <a:off x="2055905" y="4109170"/>
            <a:ext cx="0" cy="27908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EAAEEEB6-8637-4AB7-8B9A-894794491823}"/>
              </a:ext>
            </a:extLst>
          </p:cNvPr>
          <p:cNvCxnSpPr>
            <a:cxnSpLocks/>
          </p:cNvCxnSpPr>
          <p:nvPr/>
        </p:nvCxnSpPr>
        <p:spPr>
          <a:xfrm>
            <a:off x="2610139" y="4727748"/>
            <a:ext cx="0" cy="28556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0EB01C7E-F1B9-4080-A885-466BAAD5EACB}"/>
              </a:ext>
            </a:extLst>
          </p:cNvPr>
          <p:cNvSpPr txBox="1"/>
          <p:nvPr/>
        </p:nvSpPr>
        <p:spPr>
          <a:xfrm>
            <a:off x="2478612" y="4419972"/>
            <a:ext cx="1920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2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25B9DD35-B294-4787-A165-4E1CB3DC0AAE}"/>
              </a:ext>
            </a:extLst>
          </p:cNvPr>
          <p:cNvSpPr txBox="1"/>
          <p:nvPr/>
        </p:nvSpPr>
        <p:spPr>
          <a:xfrm>
            <a:off x="4479329" y="2207149"/>
            <a:ext cx="330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3</a:t>
            </a:r>
          </a:p>
        </p:txBody>
      </p: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42596C74-B181-4851-8537-B4573B55F084}"/>
              </a:ext>
            </a:extLst>
          </p:cNvPr>
          <p:cNvCxnSpPr>
            <a:cxnSpLocks/>
          </p:cNvCxnSpPr>
          <p:nvPr/>
        </p:nvCxnSpPr>
        <p:spPr>
          <a:xfrm flipH="1">
            <a:off x="3934875" y="2369655"/>
            <a:ext cx="4445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373C0A07-3690-4683-A967-CAE49FFFB501}"/>
              </a:ext>
            </a:extLst>
          </p:cNvPr>
          <p:cNvCxnSpPr>
            <a:cxnSpLocks/>
            <a:endCxn id="36" idx="3"/>
          </p:cNvCxnSpPr>
          <p:nvPr/>
        </p:nvCxnSpPr>
        <p:spPr>
          <a:xfrm flipH="1">
            <a:off x="4825052" y="2965047"/>
            <a:ext cx="408202" cy="10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BD9A33D-0985-43E5-BA18-23BB4CD1F1A9}"/>
              </a:ext>
            </a:extLst>
          </p:cNvPr>
          <p:cNvSpPr txBox="1"/>
          <p:nvPr/>
        </p:nvSpPr>
        <p:spPr>
          <a:xfrm>
            <a:off x="4467904" y="2812186"/>
            <a:ext cx="357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4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7F2AF0FB-DAEB-42C4-99AC-EB1DE35802EB}"/>
              </a:ext>
            </a:extLst>
          </p:cNvPr>
          <p:cNvSpPr txBox="1"/>
          <p:nvPr/>
        </p:nvSpPr>
        <p:spPr>
          <a:xfrm>
            <a:off x="8216499" y="2422854"/>
            <a:ext cx="357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4</a:t>
            </a:r>
          </a:p>
        </p:txBody>
      </p: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02E9FA48-C08F-41F1-B8DC-7443F6362649}"/>
              </a:ext>
            </a:extLst>
          </p:cNvPr>
          <p:cNvCxnSpPr>
            <a:cxnSpLocks/>
          </p:cNvCxnSpPr>
          <p:nvPr/>
        </p:nvCxnSpPr>
        <p:spPr>
          <a:xfrm flipH="1">
            <a:off x="7698527" y="2586019"/>
            <a:ext cx="42687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810EE788-FFCB-4720-8A49-76C70E33DB2F}"/>
              </a:ext>
            </a:extLst>
          </p:cNvPr>
          <p:cNvSpPr txBox="1"/>
          <p:nvPr/>
        </p:nvSpPr>
        <p:spPr>
          <a:xfrm>
            <a:off x="3934875" y="5560057"/>
            <a:ext cx="75434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/>
              <a:t>1</a:t>
            </a:r>
            <a:r>
              <a:rPr lang="it-IT" sz="1200" i="1" dirty="0"/>
              <a:t>. Il beneficiario richiede alla Banca Finanziatrice la Delibera di Finanziamento</a:t>
            </a:r>
            <a:r>
              <a:rPr lang="it-IT" sz="1200" dirty="0"/>
              <a:t>; </a:t>
            </a:r>
            <a:r>
              <a:rPr lang="it-IT" sz="1200" b="1" dirty="0"/>
              <a:t>2</a:t>
            </a:r>
            <a:r>
              <a:rPr lang="it-IT" sz="1200" dirty="0"/>
              <a:t>.</a:t>
            </a:r>
            <a:r>
              <a:rPr lang="it-IT" sz="1200" i="1" dirty="0"/>
              <a:t> La Banca Finanziatrice rilascia al beneficiario la Delibera di finanziamento; </a:t>
            </a:r>
            <a:r>
              <a:rPr lang="it-IT" sz="1200" b="1" i="1" dirty="0"/>
              <a:t>3</a:t>
            </a:r>
            <a:r>
              <a:rPr lang="it-IT" sz="1200" i="1" dirty="0"/>
              <a:t>. Il beneficiario invia domanda di finanziamento ad Invitalia; </a:t>
            </a:r>
            <a:r>
              <a:rPr lang="it-IT" sz="1200" b="1" i="1" dirty="0"/>
              <a:t>4</a:t>
            </a:r>
            <a:r>
              <a:rPr lang="it-IT" sz="1200" i="1" dirty="0"/>
              <a:t>. Invitalia svolge l’istruttoria entro 60 gg. e ne invia esito al beneficiario, al Ministero del Turismo e a CDP;</a:t>
            </a:r>
            <a:endParaRPr lang="it-IT" sz="1200" dirty="0"/>
          </a:p>
        </p:txBody>
      </p:sp>
      <p:pic>
        <p:nvPicPr>
          <p:cNvPr id="30" name="Elemento grafico 3">
            <a:extLst>
              <a:ext uri="{FF2B5EF4-FFF2-40B4-BE49-F238E27FC236}">
                <a16:creationId xmlns:a16="http://schemas.microsoft.com/office/drawing/2014/main" id="{6FBFEAFC-52B9-4894-9FDC-12B20601E8D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850" t="24278" r="7123" b="19318"/>
          <a:stretch/>
        </p:blipFill>
        <p:spPr bwMode="auto">
          <a:xfrm>
            <a:off x="-42282" y="106389"/>
            <a:ext cx="2167614" cy="7883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43795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DB67B9-D857-4E2E-9499-EBA14E356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37905"/>
            <a:ext cx="10620375" cy="612854"/>
          </a:xfrm>
        </p:spPr>
        <p:txBody>
          <a:bodyPr>
            <a:normAutofit/>
          </a:bodyPr>
          <a:lstStyle/>
          <a:p>
            <a:pPr algn="ctr"/>
            <a:r>
              <a:rPr lang="it-IT" sz="1400" b="1" i="1" dirty="0"/>
              <a:t>Fase di redazione della proposta di concessione incentivi art.3 -  Decreto n.152, 6 Novembre 2021 in conformità alla Misura M1C3 –  Intervento 4.2.5 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9A9A751B-B1A8-4A3D-ACF0-FCA92E1678A4}"/>
              </a:ext>
            </a:extLst>
          </p:cNvPr>
          <p:cNvSpPr/>
          <p:nvPr/>
        </p:nvSpPr>
        <p:spPr>
          <a:xfrm>
            <a:off x="1766621" y="1039300"/>
            <a:ext cx="2893130" cy="26807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E37465D1-4141-4CA5-B6D7-D132BCF3BAB4}"/>
              </a:ext>
            </a:extLst>
          </p:cNvPr>
          <p:cNvSpPr/>
          <p:nvPr/>
        </p:nvSpPr>
        <p:spPr>
          <a:xfrm>
            <a:off x="2057328" y="4705241"/>
            <a:ext cx="2093338" cy="18590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0EAA7459-A3A6-410D-85C8-BA367ED704DF}"/>
              </a:ext>
            </a:extLst>
          </p:cNvPr>
          <p:cNvSpPr/>
          <p:nvPr/>
        </p:nvSpPr>
        <p:spPr>
          <a:xfrm>
            <a:off x="8707082" y="1347500"/>
            <a:ext cx="2025350" cy="17976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2F0674EF-D8A6-454F-BA7B-3E29C190B12B}"/>
              </a:ext>
            </a:extLst>
          </p:cNvPr>
          <p:cNvSpPr/>
          <p:nvPr/>
        </p:nvSpPr>
        <p:spPr>
          <a:xfrm>
            <a:off x="5546310" y="4705242"/>
            <a:ext cx="2194323" cy="185901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B664E06-BF01-4466-B46F-31CFF8F74878}"/>
              </a:ext>
            </a:extLst>
          </p:cNvPr>
          <p:cNvSpPr txBox="1"/>
          <p:nvPr/>
        </p:nvSpPr>
        <p:spPr>
          <a:xfrm>
            <a:off x="1986481" y="1250193"/>
            <a:ext cx="26092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            Invitalia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Comunica esito e richiede al soggetto proponente la documentazione integrativa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Redige la proposta di concessione incentivi e la invia al Ministero del Turism</a:t>
            </a:r>
            <a:r>
              <a:rPr lang="it-IT" sz="1400" i="1" dirty="0"/>
              <a:t>o </a:t>
            </a:r>
            <a:r>
              <a:rPr lang="it-IT" sz="1200" i="1" dirty="0"/>
              <a:t>e a CDP entro 60 gg.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i="1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E95341A-DE9A-4B0B-A6C3-B0ABC32855B2}"/>
              </a:ext>
            </a:extLst>
          </p:cNvPr>
          <p:cNvSpPr txBox="1"/>
          <p:nvPr/>
        </p:nvSpPr>
        <p:spPr>
          <a:xfrm>
            <a:off x="1999791" y="4764701"/>
            <a:ext cx="221390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Proponente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Invia ad Invitalia la documentazione Integrativa e, se necessario, richiede alla Banca Finanziatrice la rimodulazione della Delibera di finanziamento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i="1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1BEE5FC-55BA-4E2E-9F54-AE67CD580A05}"/>
              </a:ext>
            </a:extLst>
          </p:cNvPr>
          <p:cNvSpPr txBox="1"/>
          <p:nvPr/>
        </p:nvSpPr>
        <p:spPr>
          <a:xfrm>
            <a:off x="5585473" y="4779797"/>
            <a:ext cx="19383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Banca Finanziatrice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Se necessario, rimodula  e rilascia al soggetto proponente la Delibera di Finanziamento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C50863F-C3E5-4211-97B0-B4211BE0021C}"/>
              </a:ext>
            </a:extLst>
          </p:cNvPr>
          <p:cNvSpPr txBox="1"/>
          <p:nvPr/>
        </p:nvSpPr>
        <p:spPr>
          <a:xfrm>
            <a:off x="8803619" y="2523352"/>
            <a:ext cx="173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CDP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9F7A26A-A0C7-4D12-9528-F1A15A766177}"/>
              </a:ext>
            </a:extLst>
          </p:cNvPr>
          <p:cNvSpPr txBox="1"/>
          <p:nvPr/>
        </p:nvSpPr>
        <p:spPr>
          <a:xfrm>
            <a:off x="8575019" y="1659825"/>
            <a:ext cx="2190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Ministero del Turismo</a:t>
            </a:r>
          </a:p>
        </p:txBody>
      </p: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9AB57E1B-8139-4D0D-88E1-7A7E7F9B0CE3}"/>
              </a:ext>
            </a:extLst>
          </p:cNvPr>
          <p:cNvCxnSpPr>
            <a:cxnSpLocks/>
          </p:cNvCxnSpPr>
          <p:nvPr/>
        </p:nvCxnSpPr>
        <p:spPr>
          <a:xfrm>
            <a:off x="7118628" y="2219689"/>
            <a:ext cx="1244010" cy="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7C709D24-7F73-46A4-98A4-427FC9013A0A}"/>
              </a:ext>
            </a:extLst>
          </p:cNvPr>
          <p:cNvCxnSpPr>
            <a:cxnSpLocks/>
          </p:cNvCxnSpPr>
          <p:nvPr/>
        </p:nvCxnSpPr>
        <p:spPr>
          <a:xfrm flipV="1">
            <a:off x="3433099" y="3777696"/>
            <a:ext cx="0" cy="31131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2D157D60-D679-4814-8725-865C6402DE2C}"/>
              </a:ext>
            </a:extLst>
          </p:cNvPr>
          <p:cNvCxnSpPr>
            <a:cxnSpLocks/>
          </p:cNvCxnSpPr>
          <p:nvPr/>
        </p:nvCxnSpPr>
        <p:spPr>
          <a:xfrm>
            <a:off x="2860577" y="4406687"/>
            <a:ext cx="0" cy="2751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6CAB1021-EA76-4471-9157-9849F1699665}"/>
              </a:ext>
            </a:extLst>
          </p:cNvPr>
          <p:cNvSpPr txBox="1"/>
          <p:nvPr/>
        </p:nvSpPr>
        <p:spPr>
          <a:xfrm>
            <a:off x="2727359" y="4088497"/>
            <a:ext cx="321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1   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0BB98A3D-43A3-4EBB-8897-25137335B1C5}"/>
              </a:ext>
            </a:extLst>
          </p:cNvPr>
          <p:cNvCxnSpPr>
            <a:cxnSpLocks/>
          </p:cNvCxnSpPr>
          <p:nvPr/>
        </p:nvCxnSpPr>
        <p:spPr>
          <a:xfrm>
            <a:off x="2860577" y="3777696"/>
            <a:ext cx="0" cy="27908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EFA01BF-786A-41D8-8AFE-B3E4112F83A8}"/>
              </a:ext>
            </a:extLst>
          </p:cNvPr>
          <p:cNvCxnSpPr>
            <a:cxnSpLocks/>
          </p:cNvCxnSpPr>
          <p:nvPr/>
        </p:nvCxnSpPr>
        <p:spPr>
          <a:xfrm>
            <a:off x="3414811" y="4396274"/>
            <a:ext cx="0" cy="28556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5C805284-C621-446E-AA0C-C990E0A2A3EF}"/>
              </a:ext>
            </a:extLst>
          </p:cNvPr>
          <p:cNvSpPr txBox="1"/>
          <p:nvPr/>
        </p:nvSpPr>
        <p:spPr>
          <a:xfrm>
            <a:off x="3283284" y="4088498"/>
            <a:ext cx="1920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4</a:t>
            </a:r>
          </a:p>
        </p:txBody>
      </p: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B083FDDD-8F6F-424C-8865-B373C56E9279}"/>
              </a:ext>
            </a:extLst>
          </p:cNvPr>
          <p:cNvCxnSpPr>
            <a:cxnSpLocks/>
          </p:cNvCxnSpPr>
          <p:nvPr/>
        </p:nvCxnSpPr>
        <p:spPr>
          <a:xfrm>
            <a:off x="5009425" y="5294390"/>
            <a:ext cx="38206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41C05825-0B36-461F-85B1-6160A6B3B2B2}"/>
              </a:ext>
            </a:extLst>
          </p:cNvPr>
          <p:cNvCxnSpPr>
            <a:cxnSpLocks/>
          </p:cNvCxnSpPr>
          <p:nvPr/>
        </p:nvCxnSpPr>
        <p:spPr>
          <a:xfrm flipH="1">
            <a:off x="4251960" y="5303007"/>
            <a:ext cx="32713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5B272BB4-6249-4145-9D19-705D748D00DE}"/>
              </a:ext>
            </a:extLst>
          </p:cNvPr>
          <p:cNvSpPr txBox="1"/>
          <p:nvPr/>
        </p:nvSpPr>
        <p:spPr>
          <a:xfrm>
            <a:off x="4678981" y="5140501"/>
            <a:ext cx="330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2</a:t>
            </a:r>
          </a:p>
        </p:txBody>
      </p:sp>
      <p:cxnSp>
        <p:nvCxnSpPr>
          <p:cNvPr id="45" name="Connettore 2 44">
            <a:extLst>
              <a:ext uri="{FF2B5EF4-FFF2-40B4-BE49-F238E27FC236}">
                <a16:creationId xmlns:a16="http://schemas.microsoft.com/office/drawing/2014/main" id="{0F79C8FD-A080-4910-BE2C-2C1B3EA1F6CB}"/>
              </a:ext>
            </a:extLst>
          </p:cNvPr>
          <p:cNvCxnSpPr>
            <a:cxnSpLocks/>
          </p:cNvCxnSpPr>
          <p:nvPr/>
        </p:nvCxnSpPr>
        <p:spPr>
          <a:xfrm flipH="1">
            <a:off x="4199890" y="5856942"/>
            <a:ext cx="39586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3C1F0355-73EE-4FE7-AF42-424150BD9E29}"/>
              </a:ext>
            </a:extLst>
          </p:cNvPr>
          <p:cNvCxnSpPr>
            <a:cxnSpLocks/>
            <a:endCxn id="47" idx="3"/>
          </p:cNvCxnSpPr>
          <p:nvPr/>
        </p:nvCxnSpPr>
        <p:spPr>
          <a:xfrm flipH="1">
            <a:off x="5017356" y="5863695"/>
            <a:ext cx="37412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CE16C67C-9E02-4D47-9477-8C3E9AD7AACF}"/>
              </a:ext>
            </a:extLst>
          </p:cNvPr>
          <p:cNvSpPr txBox="1"/>
          <p:nvPr/>
        </p:nvSpPr>
        <p:spPr>
          <a:xfrm>
            <a:off x="4660208" y="5709806"/>
            <a:ext cx="357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3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71B436AA-1BC5-49F1-8880-C253DC8BC583}"/>
              </a:ext>
            </a:extLst>
          </p:cNvPr>
          <p:cNvSpPr txBox="1"/>
          <p:nvPr/>
        </p:nvSpPr>
        <p:spPr>
          <a:xfrm>
            <a:off x="6656121" y="2083272"/>
            <a:ext cx="330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5</a:t>
            </a:r>
          </a:p>
        </p:txBody>
      </p: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B7DD9FA8-C5CF-4E4E-B768-9B9EF10180C7}"/>
              </a:ext>
            </a:extLst>
          </p:cNvPr>
          <p:cNvCxnSpPr>
            <a:cxnSpLocks/>
          </p:cNvCxnSpPr>
          <p:nvPr/>
        </p:nvCxnSpPr>
        <p:spPr>
          <a:xfrm flipH="1">
            <a:off x="5159757" y="2237161"/>
            <a:ext cx="124606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D09C47BE-FAAC-4B39-9101-DBE8E8AF02FB}"/>
              </a:ext>
            </a:extLst>
          </p:cNvPr>
          <p:cNvSpPr txBox="1"/>
          <p:nvPr/>
        </p:nvSpPr>
        <p:spPr>
          <a:xfrm>
            <a:off x="8362638" y="4190544"/>
            <a:ext cx="32458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i="1" dirty="0"/>
              <a:t>1</a:t>
            </a:r>
            <a:r>
              <a:rPr lang="it-IT" sz="1200" i="1" dirty="0"/>
              <a:t>. Invitalia svolge l’istruttoria e, in caso di esito positivo, richiede al soggetto proponente la documentazione integrativa. </a:t>
            </a:r>
            <a:r>
              <a:rPr lang="it-IT" sz="1200" b="1" i="1" dirty="0"/>
              <a:t>2</a:t>
            </a:r>
            <a:r>
              <a:rPr lang="it-IT" sz="1200" i="1" dirty="0"/>
              <a:t>. Il beneficiario, se necessario, richiede alla Banca Finanziatrice la rimodulazione della Delibera di finanziamento. </a:t>
            </a:r>
            <a:r>
              <a:rPr lang="it-IT" sz="1200" b="1" i="1" dirty="0"/>
              <a:t>3</a:t>
            </a:r>
            <a:r>
              <a:rPr lang="it-IT" sz="1200" i="1" dirty="0"/>
              <a:t>. Se necessario, la Banca Finanziatrice rimodula  e rilascia al soggetto proponente la Delibera di Finanziamento </a:t>
            </a:r>
            <a:r>
              <a:rPr lang="it-IT" sz="1200" b="1" i="1" dirty="0"/>
              <a:t>4.</a:t>
            </a:r>
            <a:r>
              <a:rPr lang="it-IT" sz="1200" i="1" dirty="0"/>
              <a:t> Il beneficiario trasmette la documentazione integrativa ad Invitalia </a:t>
            </a:r>
            <a:r>
              <a:rPr lang="it-IT" sz="1200" b="1" i="1" dirty="0"/>
              <a:t>5.</a:t>
            </a:r>
            <a:r>
              <a:rPr lang="it-IT" sz="1200" i="1" dirty="0"/>
              <a:t> Invitalia entro 60 gg. redige proposta di concessione incentivi e la trasmette al Ministero del Turismo e a CDP.</a:t>
            </a:r>
            <a:endParaRPr lang="it-IT" sz="1200" dirty="0"/>
          </a:p>
        </p:txBody>
      </p:sp>
      <p:pic>
        <p:nvPicPr>
          <p:cNvPr id="29" name="Elemento grafico 3">
            <a:extLst>
              <a:ext uri="{FF2B5EF4-FFF2-40B4-BE49-F238E27FC236}">
                <a16:creationId xmlns:a16="http://schemas.microsoft.com/office/drawing/2014/main" id="{51C8A505-BA41-4CE8-9DCF-CE5C93AB8C1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850" t="24278" r="7123" b="19318"/>
          <a:stretch/>
        </p:blipFill>
        <p:spPr bwMode="auto">
          <a:xfrm>
            <a:off x="0" y="54129"/>
            <a:ext cx="2165623" cy="7876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06583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5F5487-0364-4141-A045-F12F08E9E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994" y="405261"/>
            <a:ext cx="10515600" cy="911225"/>
          </a:xfrm>
        </p:spPr>
        <p:txBody>
          <a:bodyPr>
            <a:normAutofit/>
          </a:bodyPr>
          <a:lstStyle/>
          <a:p>
            <a:pPr algn="ctr"/>
            <a:r>
              <a:rPr lang="it-IT" sz="1400" b="1" i="1" dirty="0"/>
              <a:t>Fase di adozione del Decreto di concessione art.3 -  Decreto n.152, 6 Novembre 2021 in conformità alla Misura M1C3 –  Intervento 4.2.5 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613639A6-3093-47D6-B078-581812A5248E}"/>
              </a:ext>
            </a:extLst>
          </p:cNvPr>
          <p:cNvSpPr/>
          <p:nvPr/>
        </p:nvSpPr>
        <p:spPr>
          <a:xfrm>
            <a:off x="681609" y="1546978"/>
            <a:ext cx="2008277" cy="186499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5D518BC7-1714-4F02-A1AC-29A952FBCCFF}"/>
              </a:ext>
            </a:extLst>
          </p:cNvPr>
          <p:cNvSpPr/>
          <p:nvPr/>
        </p:nvSpPr>
        <p:spPr>
          <a:xfrm>
            <a:off x="3553530" y="1116011"/>
            <a:ext cx="2820600" cy="24193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9B54730D-A9F7-4F5B-A1B1-FAFBD48BF65C}"/>
              </a:ext>
            </a:extLst>
          </p:cNvPr>
          <p:cNvSpPr/>
          <p:nvPr/>
        </p:nvSpPr>
        <p:spPr>
          <a:xfrm>
            <a:off x="7151016" y="1544207"/>
            <a:ext cx="1987581" cy="191452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68EF4A72-435E-4BF0-AAEE-E7EDC179489D}"/>
              </a:ext>
            </a:extLst>
          </p:cNvPr>
          <p:cNvSpPr/>
          <p:nvPr/>
        </p:nvSpPr>
        <p:spPr>
          <a:xfrm>
            <a:off x="9723978" y="1546978"/>
            <a:ext cx="1987581" cy="19145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BC03ABEF-DFB9-47CF-8B2E-F19382EAE856}"/>
              </a:ext>
            </a:extLst>
          </p:cNvPr>
          <p:cNvSpPr/>
          <p:nvPr/>
        </p:nvSpPr>
        <p:spPr>
          <a:xfrm>
            <a:off x="3761042" y="4690229"/>
            <a:ext cx="2040254" cy="18732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0057548-514F-4A0A-8DB7-2BACA2EF1F5D}"/>
              </a:ext>
            </a:extLst>
          </p:cNvPr>
          <p:cNvSpPr txBox="1"/>
          <p:nvPr/>
        </p:nvSpPr>
        <p:spPr>
          <a:xfrm>
            <a:off x="3744299" y="4736564"/>
            <a:ext cx="202425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Beneficiario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Sottoscrive entro 10 giorni per accettazione il Decreto di Concessione e lo trasmette al Ministero del Turismo, alla Banca Finanziatrice e al Soggetto gestore.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AD1CC5A-9583-4F2C-B745-AC86CD486CB2}"/>
              </a:ext>
            </a:extLst>
          </p:cNvPr>
          <p:cNvSpPr txBox="1"/>
          <p:nvPr/>
        </p:nvSpPr>
        <p:spPr>
          <a:xfrm>
            <a:off x="9748599" y="1722417"/>
            <a:ext cx="1938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Invitalia</a:t>
            </a:r>
          </a:p>
          <a:p>
            <a:pPr algn="ctr"/>
            <a:endParaRPr lang="it-IT" b="1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469C4D5-F4F6-4557-918F-184B3DC757D9}"/>
              </a:ext>
            </a:extLst>
          </p:cNvPr>
          <p:cNvSpPr txBox="1"/>
          <p:nvPr/>
        </p:nvSpPr>
        <p:spPr>
          <a:xfrm>
            <a:off x="642092" y="1565314"/>
            <a:ext cx="200827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CDP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Adotta Delibera di finanziamento agevolato entro i 10 giorni successivi alla ricezione dalla proposta di concessione e la trasmette al Ministero del Turismo. 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285E15F-4C27-4950-ABD7-983629FCC7B5}"/>
              </a:ext>
            </a:extLst>
          </p:cNvPr>
          <p:cNvSpPr txBox="1"/>
          <p:nvPr/>
        </p:nvSpPr>
        <p:spPr>
          <a:xfrm>
            <a:off x="3751113" y="1297351"/>
            <a:ext cx="23788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Ministero del Turismo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Acquisita la Delibera di finanziamento da CDP adotta, entro 60 gg., Decreto di concessione degli incentivi e lo trasmette al soggetto beneficiario.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78D86FBD-469B-432E-BC36-4A6B0EC95909}"/>
              </a:ext>
            </a:extLst>
          </p:cNvPr>
          <p:cNvSpPr txBox="1"/>
          <p:nvPr/>
        </p:nvSpPr>
        <p:spPr>
          <a:xfrm>
            <a:off x="7143973" y="1644078"/>
            <a:ext cx="20091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Banca  Finanziatrice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dirty="0"/>
              <a:t>Stipula, con il beneficiario, contratto di finanziamento entro 90 gg. dalla ricezione del Decreto di Concessione.</a:t>
            </a:r>
          </a:p>
        </p:txBody>
      </p: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3E767315-0C17-44F3-998D-EC0A97F27214}"/>
              </a:ext>
            </a:extLst>
          </p:cNvPr>
          <p:cNvCxnSpPr>
            <a:cxnSpLocks/>
          </p:cNvCxnSpPr>
          <p:nvPr/>
        </p:nvCxnSpPr>
        <p:spPr>
          <a:xfrm>
            <a:off x="4752610" y="4260841"/>
            <a:ext cx="0" cy="31686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364D5FBF-C5EB-490E-93B4-CE2F5A95AFC0}"/>
              </a:ext>
            </a:extLst>
          </p:cNvPr>
          <p:cNvCxnSpPr>
            <a:cxnSpLocks/>
          </p:cNvCxnSpPr>
          <p:nvPr/>
        </p:nvCxnSpPr>
        <p:spPr>
          <a:xfrm>
            <a:off x="3254154" y="2457004"/>
            <a:ext cx="211422" cy="246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59978964-08F7-4426-8B44-B40A24A04957}"/>
              </a:ext>
            </a:extLst>
          </p:cNvPr>
          <p:cNvCxnSpPr>
            <a:cxnSpLocks/>
          </p:cNvCxnSpPr>
          <p:nvPr/>
        </p:nvCxnSpPr>
        <p:spPr>
          <a:xfrm>
            <a:off x="6478423" y="5657015"/>
            <a:ext cx="428486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id="{C0A34CD8-697C-4B44-B0E1-C9E524DFCE73}"/>
              </a:ext>
            </a:extLst>
          </p:cNvPr>
          <p:cNvCxnSpPr>
            <a:cxnSpLocks/>
          </p:cNvCxnSpPr>
          <p:nvPr/>
        </p:nvCxnSpPr>
        <p:spPr>
          <a:xfrm flipV="1">
            <a:off x="8124276" y="3771892"/>
            <a:ext cx="0" cy="187325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4631C6DC-9EE7-4BA5-BC56-E316DEF40E56}"/>
              </a:ext>
            </a:extLst>
          </p:cNvPr>
          <p:cNvCxnSpPr>
            <a:cxnSpLocks/>
          </p:cNvCxnSpPr>
          <p:nvPr/>
        </p:nvCxnSpPr>
        <p:spPr>
          <a:xfrm flipV="1">
            <a:off x="10763283" y="3783765"/>
            <a:ext cx="0" cy="187325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161B184B-ECED-444D-B850-D59062EE1481}"/>
              </a:ext>
            </a:extLst>
          </p:cNvPr>
          <p:cNvCxnSpPr>
            <a:cxnSpLocks/>
          </p:cNvCxnSpPr>
          <p:nvPr/>
        </p:nvCxnSpPr>
        <p:spPr>
          <a:xfrm flipV="1">
            <a:off x="6742350" y="2494714"/>
            <a:ext cx="25674" cy="31623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5CE99FC0-55F1-422A-B470-FFAF910D4523}"/>
              </a:ext>
            </a:extLst>
          </p:cNvPr>
          <p:cNvCxnSpPr>
            <a:cxnSpLocks/>
          </p:cNvCxnSpPr>
          <p:nvPr/>
        </p:nvCxnSpPr>
        <p:spPr>
          <a:xfrm flipH="1">
            <a:off x="6428994" y="2504240"/>
            <a:ext cx="336603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97049110-5947-4B59-AB1D-F6530A1E403D}"/>
              </a:ext>
            </a:extLst>
          </p:cNvPr>
          <p:cNvSpPr txBox="1"/>
          <p:nvPr/>
        </p:nvSpPr>
        <p:spPr>
          <a:xfrm>
            <a:off x="3012335" y="2300075"/>
            <a:ext cx="321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1   </a:t>
            </a:r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6F8D7CE6-3C94-42BE-A734-296B8470EDFF}"/>
              </a:ext>
            </a:extLst>
          </p:cNvPr>
          <p:cNvCxnSpPr>
            <a:cxnSpLocks/>
          </p:cNvCxnSpPr>
          <p:nvPr/>
        </p:nvCxnSpPr>
        <p:spPr>
          <a:xfrm flipH="1">
            <a:off x="2852928" y="2463108"/>
            <a:ext cx="159407" cy="3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A3E78FAC-941E-4BFB-A22E-3C58B641B252}"/>
              </a:ext>
            </a:extLst>
          </p:cNvPr>
          <p:cNvSpPr txBox="1"/>
          <p:nvPr/>
        </p:nvSpPr>
        <p:spPr>
          <a:xfrm>
            <a:off x="4620519" y="3931976"/>
            <a:ext cx="321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2   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57CC426A-89CF-4E1D-AE15-BC77CD57449F}"/>
              </a:ext>
            </a:extLst>
          </p:cNvPr>
          <p:cNvSpPr txBox="1"/>
          <p:nvPr/>
        </p:nvSpPr>
        <p:spPr>
          <a:xfrm>
            <a:off x="6157737" y="5472965"/>
            <a:ext cx="321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3   </a:t>
            </a:r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D5BDCEEB-CFB4-477B-9538-71A159B6C003}"/>
              </a:ext>
            </a:extLst>
          </p:cNvPr>
          <p:cNvCxnSpPr>
            <a:cxnSpLocks/>
          </p:cNvCxnSpPr>
          <p:nvPr/>
        </p:nvCxnSpPr>
        <p:spPr>
          <a:xfrm flipH="1">
            <a:off x="5916168" y="5654286"/>
            <a:ext cx="22262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A89B69DC-F4FE-4E00-821A-91FE6E90FE2D}"/>
              </a:ext>
            </a:extLst>
          </p:cNvPr>
          <p:cNvCxnSpPr>
            <a:cxnSpLocks/>
          </p:cNvCxnSpPr>
          <p:nvPr/>
        </p:nvCxnSpPr>
        <p:spPr>
          <a:xfrm>
            <a:off x="4752610" y="3652887"/>
            <a:ext cx="0" cy="27908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1C5754FE-D9FC-4551-B814-18F5D35F7CAE}"/>
              </a:ext>
            </a:extLst>
          </p:cNvPr>
          <p:cNvSpPr txBox="1"/>
          <p:nvPr/>
        </p:nvSpPr>
        <p:spPr>
          <a:xfrm>
            <a:off x="226876" y="4291518"/>
            <a:ext cx="30754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i="1" dirty="0"/>
              <a:t>1. </a:t>
            </a:r>
            <a:r>
              <a:rPr lang="it-IT" sz="1200" i="1" dirty="0"/>
              <a:t>CDP, entro 10 gg dal ricevimento della proposta di concessione incentivi, adotta Delibera di finanziamento agevolato e la trasmette al Ministero del Turismo; </a:t>
            </a:r>
            <a:r>
              <a:rPr lang="it-IT" sz="1200" b="1" i="1" dirty="0"/>
              <a:t>2</a:t>
            </a:r>
            <a:r>
              <a:rPr lang="it-IT" sz="1200" i="1" dirty="0"/>
              <a:t>. Il Ministero del Turismo adotta Decreto di concessione di incentivi, entro 60 gg.,  e lo trasmette al beneficiario; </a:t>
            </a:r>
            <a:r>
              <a:rPr lang="it-IT" sz="1200" b="1" i="1" dirty="0"/>
              <a:t>3</a:t>
            </a:r>
            <a:r>
              <a:rPr lang="it-IT" sz="1200" i="1" dirty="0"/>
              <a:t>. Il beneficiario sottoscrive il contratto e lo trasmette alla Banca Finanziatrice, al Ministero del Turismo a CDP; la Banca Finanziatrice stipula, entro 90 gg., con il beneficiario contratto di finanziamento.</a:t>
            </a:r>
            <a:endParaRPr lang="it-IT" sz="1200" dirty="0"/>
          </a:p>
        </p:txBody>
      </p:sp>
      <p:pic>
        <p:nvPicPr>
          <p:cNvPr id="27" name="Elemento grafico 3">
            <a:extLst>
              <a:ext uri="{FF2B5EF4-FFF2-40B4-BE49-F238E27FC236}">
                <a16:creationId xmlns:a16="http://schemas.microsoft.com/office/drawing/2014/main" id="{8060B63C-8A75-4ACD-95DA-149A26B91F9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850" t="24278" r="7123" b="19318"/>
          <a:stretch/>
        </p:blipFill>
        <p:spPr bwMode="auto">
          <a:xfrm>
            <a:off x="-76200" y="64976"/>
            <a:ext cx="2133600" cy="7760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2003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CDE958-AC17-4E9E-A82D-8D7EC2FBE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381" y="597323"/>
            <a:ext cx="10515600" cy="549275"/>
          </a:xfrm>
        </p:spPr>
        <p:txBody>
          <a:bodyPr>
            <a:normAutofit/>
          </a:bodyPr>
          <a:lstStyle/>
          <a:p>
            <a:r>
              <a:rPr lang="it-IT" sz="1400" b="1" i="1" dirty="0"/>
              <a:t>Schema generale di attuazione art.3 Decreto n.152, 6 Novembre 2021 in conformità alla Misura M1C3 –  Intervento 4.2.5 </a:t>
            </a:r>
            <a:endParaRPr lang="it-IT" sz="1400" dirty="0"/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78876164-2BEB-4A4A-9DF5-5327C0E7AD3D}"/>
              </a:ext>
            </a:extLst>
          </p:cNvPr>
          <p:cNvSpPr/>
          <p:nvPr/>
        </p:nvSpPr>
        <p:spPr>
          <a:xfrm>
            <a:off x="557492" y="1362077"/>
            <a:ext cx="2162051" cy="513079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4FD8E274-CA16-4F36-98E7-D6A58DB59D9A}"/>
              </a:ext>
            </a:extLst>
          </p:cNvPr>
          <p:cNvSpPr/>
          <p:nvPr/>
        </p:nvSpPr>
        <p:spPr>
          <a:xfrm>
            <a:off x="3600143" y="1362076"/>
            <a:ext cx="2162051" cy="51307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1865073D-0B5D-45D9-A481-FA28D63C8A3F}"/>
              </a:ext>
            </a:extLst>
          </p:cNvPr>
          <p:cNvSpPr/>
          <p:nvPr/>
        </p:nvSpPr>
        <p:spPr>
          <a:xfrm>
            <a:off x="6591984" y="1362075"/>
            <a:ext cx="2133948" cy="513079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310B863C-1406-47E5-960F-BF548A36F362}"/>
              </a:ext>
            </a:extLst>
          </p:cNvPr>
          <p:cNvSpPr/>
          <p:nvPr/>
        </p:nvSpPr>
        <p:spPr>
          <a:xfrm>
            <a:off x="9464098" y="1362076"/>
            <a:ext cx="2042327" cy="505777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81BC14D-45BD-4168-B806-F2AAD2194B8D}"/>
              </a:ext>
            </a:extLst>
          </p:cNvPr>
          <p:cNvSpPr txBox="1"/>
          <p:nvPr/>
        </p:nvSpPr>
        <p:spPr>
          <a:xfrm>
            <a:off x="683204" y="1393737"/>
            <a:ext cx="193310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/>
              <a:t>Invio delle domanda       </a:t>
            </a:r>
          </a:p>
          <a:p>
            <a:endParaRPr lang="it-IT" sz="1200" b="1" dirty="0"/>
          </a:p>
          <a:p>
            <a:r>
              <a:rPr lang="it-IT" sz="1200" b="1" dirty="0"/>
              <a:t>        Proponente:</a:t>
            </a:r>
            <a:endParaRPr lang="it-IT" sz="12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Richiede alla Banca Finanziatrice Delibera di finanziamento.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Predispone la documentazione per la  domanda di incentivo.</a:t>
            </a:r>
            <a:endParaRPr lang="it-IT" sz="12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Invia la domanda di finanziamento attraverso la piattaforma di Invitalia.</a:t>
            </a:r>
          </a:p>
          <a:p>
            <a:endParaRPr lang="it-IT" sz="1200" b="1" dirty="0"/>
          </a:p>
          <a:p>
            <a:r>
              <a:rPr lang="it-IT" sz="1200" b="1" dirty="0"/>
              <a:t>        Banca Finanziatrice: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Rilascia al soggetto proponente delibera di finanziamento.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2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C3224F7-592C-4985-9B67-8E35571D6920}"/>
              </a:ext>
            </a:extLst>
          </p:cNvPr>
          <p:cNvSpPr txBox="1"/>
          <p:nvPr/>
        </p:nvSpPr>
        <p:spPr>
          <a:xfrm>
            <a:off x="3614194" y="1426672"/>
            <a:ext cx="218413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/>
              <a:t>Istruttoria della domanda</a:t>
            </a:r>
          </a:p>
          <a:p>
            <a:pPr algn="ctr"/>
            <a:r>
              <a:rPr lang="it-IT" sz="1200" b="1" dirty="0"/>
              <a:t>        </a:t>
            </a:r>
          </a:p>
          <a:p>
            <a:r>
              <a:rPr lang="it-IT" sz="1200" b="1" dirty="0"/>
              <a:t>        Invitalia: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Gestisce la piattaforma per la presentazione delle domande di finanziamento.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Esamina le domande di finanziamento svolgendo una istruttoria di valutazione del piano di investimenti</a:t>
            </a:r>
            <a:r>
              <a:rPr lang="it-IT" sz="1200" b="1" i="1" dirty="0"/>
              <a:t>,</a:t>
            </a:r>
            <a:r>
              <a:rPr lang="it-IT" sz="1200" i="1" dirty="0"/>
              <a:t> entro 60 giorni.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Comunica esito istruttoria entro 60 giorni al beneficiario, al Ministero del Turismo e a CDP.</a:t>
            </a:r>
          </a:p>
          <a:p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EE69945-4F85-49E6-95E1-717D3C094A57}"/>
              </a:ext>
            </a:extLst>
          </p:cNvPr>
          <p:cNvSpPr txBox="1"/>
          <p:nvPr/>
        </p:nvSpPr>
        <p:spPr>
          <a:xfrm>
            <a:off x="6678332" y="1393737"/>
            <a:ext cx="1869629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/>
              <a:t>Adozione delibera di finanziamento        </a:t>
            </a:r>
          </a:p>
          <a:p>
            <a:endParaRPr lang="it-IT" sz="1200" b="1" dirty="0"/>
          </a:p>
          <a:p>
            <a:r>
              <a:rPr lang="it-IT" sz="1200" b="1" dirty="0"/>
              <a:t>        CDP: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Adotta Delibera di finanziamento agevolato, per un importo del 50% al netto del contributo diretto, entro i 10 giorni successivi alla ricezione dalla proposta di concessione e la trasmette al Ministero del Turismo. </a:t>
            </a:r>
          </a:p>
          <a:p>
            <a:pPr algn="ctr"/>
            <a:endParaRPr lang="it-IT" sz="1200" b="1" dirty="0"/>
          </a:p>
          <a:p>
            <a:pPr algn="ctr"/>
            <a:r>
              <a:rPr lang="it-IT" sz="1200" b="1" dirty="0"/>
              <a:t>       Ministero del Turismo: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Acquisita la Delibera di finanziamento da CDP adotta, entro 60 giorni, il Decreto di concessione degli incentivi e lo trasmette al soggetto beneficiario.</a:t>
            </a:r>
          </a:p>
          <a:p>
            <a:endParaRPr lang="it-IT" sz="1200" i="1" dirty="0"/>
          </a:p>
          <a:p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ED4A5F-B06D-4A13-B4E8-F39278F520BA}"/>
              </a:ext>
            </a:extLst>
          </p:cNvPr>
          <p:cNvSpPr txBox="1"/>
          <p:nvPr/>
        </p:nvSpPr>
        <p:spPr>
          <a:xfrm>
            <a:off x="9464099" y="1424413"/>
            <a:ext cx="2042326" cy="5014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/>
              <a:t>Stipula del contratto di finanziamento        </a:t>
            </a:r>
          </a:p>
          <a:p>
            <a:endParaRPr lang="it-IT" sz="1200" b="1" dirty="0"/>
          </a:p>
          <a:p>
            <a:r>
              <a:rPr lang="it-IT" sz="1200" b="1" dirty="0"/>
              <a:t>        Beneficiario: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Sottoscrive entro 10 giorni per accettazione il Decreto di Concessione e lo trasmette al Ministero del Turismo, alla Banca Finanziatrice e al Soggetto gestore.</a:t>
            </a:r>
          </a:p>
          <a:p>
            <a:r>
              <a:rPr lang="it-IT" sz="1200" b="1" dirty="0"/>
              <a:t>         CDP: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Mette a disposizione della Banca Finanziatrice le risorse per l’erogazione del Finanziamento agevolato.</a:t>
            </a:r>
          </a:p>
          <a:p>
            <a:r>
              <a:rPr lang="it-IT" sz="1200" b="1" dirty="0"/>
              <a:t>        Banca Finanziatrice:</a:t>
            </a:r>
            <a:endParaRPr lang="it-IT" sz="12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i="1" dirty="0"/>
              <a:t>Stipula con il beneficiario contratto di finanziamento entro 90 giorni dalla ricezione del decreto di concessione.</a:t>
            </a:r>
          </a:p>
          <a:p>
            <a:endParaRPr lang="it-IT" sz="1200" i="1" dirty="0"/>
          </a:p>
          <a:p>
            <a:endParaRPr lang="it-IT" sz="1200" i="1" dirty="0"/>
          </a:p>
          <a:p>
            <a:endParaRPr lang="it-IT" dirty="0"/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0CCED217-5A12-4D48-8860-90939B1E78DA}"/>
              </a:ext>
            </a:extLst>
          </p:cNvPr>
          <p:cNvSpPr/>
          <p:nvPr/>
        </p:nvSpPr>
        <p:spPr>
          <a:xfrm>
            <a:off x="2845015" y="3543636"/>
            <a:ext cx="582434" cy="29557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id="{9A126CEE-D6B9-40FD-8D7F-86EB4CC5C655}"/>
              </a:ext>
            </a:extLst>
          </p:cNvPr>
          <p:cNvSpPr/>
          <p:nvPr/>
        </p:nvSpPr>
        <p:spPr>
          <a:xfrm>
            <a:off x="5884672" y="3598099"/>
            <a:ext cx="582434" cy="29557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>
            <a:extLst>
              <a:ext uri="{FF2B5EF4-FFF2-40B4-BE49-F238E27FC236}">
                <a16:creationId xmlns:a16="http://schemas.microsoft.com/office/drawing/2014/main" id="{35002373-70EF-4AE9-B2CF-E4EA07020EC1}"/>
              </a:ext>
            </a:extLst>
          </p:cNvPr>
          <p:cNvSpPr/>
          <p:nvPr/>
        </p:nvSpPr>
        <p:spPr>
          <a:xfrm>
            <a:off x="8812280" y="3628501"/>
            <a:ext cx="582434" cy="29557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Elemento grafico 3">
            <a:extLst>
              <a:ext uri="{FF2B5EF4-FFF2-40B4-BE49-F238E27FC236}">
                <a16:creationId xmlns:a16="http://schemas.microsoft.com/office/drawing/2014/main" id="{5F2665F3-9335-470C-BBFC-ECB60A339C7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850" t="24278" r="7123" b="19318"/>
          <a:stretch/>
        </p:blipFill>
        <p:spPr bwMode="auto">
          <a:xfrm>
            <a:off x="-104652" y="15225"/>
            <a:ext cx="2184131" cy="7943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438194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842</Words>
  <Application>Microsoft Office PowerPoint</Application>
  <PresentationFormat>Widescreen</PresentationFormat>
  <Paragraphs>81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Fase di presentazione della domanda di finanziamento e di istruttoria -  art.3 Decreto n.152, 6 Novembre 2021 in conformità alla Misura M1C3 –  Intervento 4.2.5 </vt:lpstr>
      <vt:lpstr>Fase di redazione della proposta di concessione incentivi art.3 -  Decreto n.152, 6 Novembre 2021 in conformità alla Misura M1C3 –  Intervento 4.2.5 </vt:lpstr>
      <vt:lpstr>Fase di adozione del Decreto di concessione art.3 -  Decreto n.152, 6 Novembre 2021 in conformità alla Misura M1C3 –  Intervento 4.2.5 </vt:lpstr>
      <vt:lpstr>Schema generale di attuazione art.3 Decreto n.152, 6 Novembre 2021 in conformità alla Misura M1C3 –  Intervento 4.2.5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Iter di attuazione avviso</dc:title>
  <dc:creator>Carlo Giarratano</dc:creator>
  <cp:lastModifiedBy>Carlo Giarratano</cp:lastModifiedBy>
  <cp:revision>3</cp:revision>
  <cp:lastPrinted>2022-04-05T15:04:11Z</cp:lastPrinted>
  <dcterms:created xsi:type="dcterms:W3CDTF">2022-03-31T09:18:12Z</dcterms:created>
  <dcterms:modified xsi:type="dcterms:W3CDTF">2022-04-08T15:39:31Z</dcterms:modified>
</cp:coreProperties>
</file>